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</p:sldMasterIdLst>
  <p:sldIdLst>
    <p:sldId id="256" r:id="rId2"/>
    <p:sldId id="283" r:id="rId3"/>
    <p:sldId id="257" r:id="rId4"/>
    <p:sldId id="258" r:id="rId5"/>
    <p:sldId id="259" r:id="rId6"/>
    <p:sldId id="288" r:id="rId7"/>
    <p:sldId id="273" r:id="rId8"/>
    <p:sldId id="267" r:id="rId9"/>
    <p:sldId id="275" r:id="rId10"/>
    <p:sldId id="280" r:id="rId11"/>
    <p:sldId id="276" r:id="rId12"/>
    <p:sldId id="277" r:id="rId13"/>
    <p:sldId id="292" r:id="rId14"/>
    <p:sldId id="262" r:id="rId15"/>
    <p:sldId id="265" r:id="rId16"/>
    <p:sldId id="281" r:id="rId17"/>
    <p:sldId id="282" r:id="rId18"/>
    <p:sldId id="278" r:id="rId19"/>
    <p:sldId id="285" r:id="rId20"/>
    <p:sldId id="286" r:id="rId21"/>
    <p:sldId id="289" r:id="rId22"/>
    <p:sldId id="290" r:id="rId23"/>
    <p:sldId id="293" r:id="rId24"/>
    <p:sldId id="272" r:id="rId25"/>
    <p:sldId id="271" r:id="rId26"/>
    <p:sldId id="274" r:id="rId27"/>
    <p:sldId id="294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0" autoAdjust="0"/>
    <p:restoredTop sz="94660"/>
  </p:normalViewPr>
  <p:slideViewPr>
    <p:cSldViewPr>
      <p:cViewPr>
        <p:scale>
          <a:sx n="90" d="100"/>
          <a:sy n="90" d="100"/>
        </p:scale>
        <p:origin x="-822" y="8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71E0A7-DEA8-4058-A262-D061B344CD71}" type="datetimeFigureOut">
              <a:rPr lang="en-US" smtClean="0"/>
              <a:pPr>
                <a:defRPr/>
              </a:pPr>
              <a:t>2/13/2017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1DDEC6-3AF3-403D-9BD8-5219DABB95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3F7FBB-31A1-441B-894E-C1648C7289F3}" type="datetimeFigureOut">
              <a:rPr lang="en-US" smtClean="0"/>
              <a:pPr>
                <a:defRPr/>
              </a:pPr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8023B8-2E21-4E60-80D4-FEC884CBE4E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DA0952-5FFA-423A-8E28-194183BFF1C1}" type="datetimeFigureOut">
              <a:rPr lang="en-US" smtClean="0"/>
              <a:pPr>
                <a:defRPr/>
              </a:pPr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D0D3D-B479-42E7-80DF-D0C09FB8397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54814BD0-1BCC-495A-BEAB-84F4D98B9C98}" type="datetimeFigureOut">
              <a:rPr lang="en-US" smtClean="0"/>
              <a:pPr>
                <a:defRPr/>
              </a:pPr>
              <a:t>2/13/2017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D413347-2DAE-4ECE-A3CA-8EA9CDDA03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1849E-69D2-445D-9EA6-87D16487A960}" type="datetimeFigureOut">
              <a:rPr lang="en-US" smtClean="0"/>
              <a:pPr>
                <a:defRPr/>
              </a:pPr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286ECE-B1BF-4CF2-BB83-3C893B0CA64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2EE7C1-5B80-4EAF-B2EF-E22D78788690}" type="datetimeFigureOut">
              <a:rPr lang="en-US" smtClean="0"/>
              <a:pPr>
                <a:defRPr/>
              </a:pPr>
              <a:t>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247BEE-7C65-4BD4-B61F-DB29B81DA8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1FCBA1-6167-49A4-ADD0-12BE06A6E0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1783E1-070D-4842-B394-C23A9848F19D}" type="datetimeFigureOut">
              <a:rPr lang="en-US" smtClean="0"/>
              <a:pPr>
                <a:defRPr/>
              </a:pPr>
              <a:t>2/13/2017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DE4679-DE4F-4F1C-8928-1098B21E4F8F}" type="datetimeFigureOut">
              <a:rPr lang="en-US" smtClean="0"/>
              <a:pPr>
                <a:defRPr/>
              </a:pPr>
              <a:t>2/13/2017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EA7E38-F817-4306-9209-C3FD9F6EDB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1D393B-53E7-4A75-972D-16964D66CBBD}" type="datetimeFigureOut">
              <a:rPr lang="en-US" smtClean="0"/>
              <a:pPr>
                <a:defRPr/>
              </a:pPr>
              <a:t>2/13/2017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351A32-76DC-4E26-9102-2CF8E5AE60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D13973CA-5B57-42BC-9C51-7F556E0EC456}" type="datetimeFigureOut">
              <a:rPr lang="en-US" smtClean="0"/>
              <a:pPr>
                <a:defRPr/>
              </a:pPr>
              <a:t>2/13/2017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346317A-6D91-49A3-8977-0C9042830A0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BB4BF8-E605-44C5-B437-2366CC83EFDB}" type="datetimeFigureOut">
              <a:rPr lang="en-US" smtClean="0"/>
              <a:pPr>
                <a:defRPr/>
              </a:pPr>
              <a:t>2/13/2017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3BE5D05-6691-46CA-A563-99D8D955D12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730A758-0866-419C-AF85-B99369D2589C}" type="datetimeFigureOut">
              <a:rPr lang="en-US" smtClean="0"/>
              <a:pPr>
                <a:defRPr/>
              </a:pPr>
              <a:t>2/13/2017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0B7D26D-B79C-457C-9BAA-B84A83F75A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sh.wikipedia.org/w/index.php?title=Betsi_Ros&amp;action=edit&amp;redlink=1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bs.wikipedia.org/wiki/Latinica" TargetMode="External"/><Relationship Id="rId3" Type="http://schemas.openxmlformats.org/officeDocument/2006/relationships/hyperlink" Target="https://bs.wikipedia.org/wiki/1922" TargetMode="External"/><Relationship Id="rId7" Type="http://schemas.openxmlformats.org/officeDocument/2006/relationships/hyperlink" Target="https://bs.wikipedia.org/wiki/Mehmed_VI" TargetMode="External"/><Relationship Id="rId12" Type="http://schemas.openxmlformats.org/officeDocument/2006/relationships/image" Target="../media/image44.jpeg"/><Relationship Id="rId2" Type="http://schemas.openxmlformats.org/officeDocument/2006/relationships/hyperlink" Target="https://bs.wikipedia.org/wiki/1919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s.wikipedia.org/w/index.php?title=S%C3%A8vres&amp;action=edit&amp;redlink=1" TargetMode="External"/><Relationship Id="rId11" Type="http://schemas.openxmlformats.org/officeDocument/2006/relationships/hyperlink" Target="https://bs.wikipedia.org/wiki/1934" TargetMode="External"/><Relationship Id="rId5" Type="http://schemas.openxmlformats.org/officeDocument/2006/relationships/hyperlink" Target="https://bs.wikipedia.org/w/index.php?title=Mirovni_ugovor_u_S%C3%A8vresu&amp;action=edit&amp;redlink=1" TargetMode="External"/><Relationship Id="rId10" Type="http://schemas.openxmlformats.org/officeDocument/2006/relationships/hyperlink" Target="https://bs.wikipedia.org/wiki/Kalendar" TargetMode="External"/><Relationship Id="rId4" Type="http://schemas.openxmlformats.org/officeDocument/2006/relationships/hyperlink" Target="https://bs.wikipedia.org/wiki/Mala_Azija" TargetMode="External"/><Relationship Id="rId9" Type="http://schemas.openxmlformats.org/officeDocument/2006/relationships/hyperlink" Target="https://bs.wikipedia.org/wiki/1926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332657"/>
            <a:ext cx="7772400" cy="1512167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sr-Latn-RS" sz="4900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/>
            </a:r>
            <a:br>
              <a:rPr lang="sr-Latn-RS" sz="4900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sr-Latn-RS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Pariska m</a:t>
            </a:r>
            <a:r>
              <a:rPr lang="en-US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irovna</a:t>
            </a:r>
            <a:r>
              <a:rPr lang="en-US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n-US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konferencija</a:t>
            </a:r>
            <a:r>
              <a:rPr lang="en-US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n-US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en-US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sr-Latn-RS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Versajski mir</a:t>
            </a:r>
            <a:endParaRPr lang="en-US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2530" name="Picture 2" descr="http://dnevno.voja.netdna-cdn.com/images/news/2015/06/25/14331-versajski-sporazum-800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04864"/>
            <a:ext cx="8496944" cy="40770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55576" y="6237312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Potpisivanje Versajskog ugovora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04664"/>
            <a:ext cx="792088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Sjedinjene Američke Države</a:t>
            </a:r>
            <a:endParaRPr lang="en-US" sz="4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23528" y="4509120"/>
            <a:ext cx="8568952" cy="193899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b="1" dirty="0" err="1" smtClean="0"/>
              <a:t>Zastava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Sjedinjenih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američkih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država</a:t>
            </a:r>
            <a:r>
              <a:rPr lang="en-US" sz="2000" dirty="0" smtClean="0"/>
              <a:t> se </a:t>
            </a:r>
            <a:r>
              <a:rPr lang="en-US" sz="2000" dirty="0" err="1" smtClean="0"/>
              <a:t>sastoji</a:t>
            </a:r>
            <a:r>
              <a:rPr lang="en-US" sz="2000" dirty="0" smtClean="0"/>
              <a:t> </a:t>
            </a:r>
            <a:r>
              <a:rPr lang="en-US" sz="2000" dirty="0" err="1" smtClean="0"/>
              <a:t>od</a:t>
            </a:r>
            <a:r>
              <a:rPr lang="en-US" sz="2000" dirty="0" smtClean="0"/>
              <a:t> 13 </a:t>
            </a:r>
            <a:r>
              <a:rPr lang="en-US" sz="2000" dirty="0" err="1" smtClean="0"/>
              <a:t>jednakih</a:t>
            </a:r>
            <a:r>
              <a:rPr lang="en-US" sz="2000" dirty="0" smtClean="0"/>
              <a:t> </a:t>
            </a:r>
            <a:r>
              <a:rPr lang="en-US" sz="2000" dirty="0" err="1" smtClean="0"/>
              <a:t>crveno-belih</a:t>
            </a:r>
            <a:r>
              <a:rPr lang="en-US" sz="2000" dirty="0" smtClean="0"/>
              <a:t> </a:t>
            </a:r>
            <a:r>
              <a:rPr lang="en-US" sz="2000" dirty="0" err="1" smtClean="0"/>
              <a:t>linija</a:t>
            </a:r>
            <a:r>
              <a:rPr lang="en-US" sz="2000" dirty="0" smtClean="0"/>
              <a:t> </a:t>
            </a:r>
            <a:r>
              <a:rPr lang="en-US" sz="2000" dirty="0" err="1" smtClean="0"/>
              <a:t>sa</a:t>
            </a:r>
            <a:r>
              <a:rPr lang="en-US" sz="2000" dirty="0" smtClean="0"/>
              <a:t> </a:t>
            </a:r>
            <a:r>
              <a:rPr lang="en-US" sz="2000" dirty="0" err="1" smtClean="0"/>
              <a:t>plavim</a:t>
            </a:r>
            <a:r>
              <a:rPr lang="en-US" sz="2000" dirty="0" smtClean="0"/>
              <a:t> </a:t>
            </a:r>
            <a:r>
              <a:rPr lang="en-US" sz="2000" dirty="0" err="1" smtClean="0"/>
              <a:t>pravougaonikom</a:t>
            </a:r>
            <a:r>
              <a:rPr lang="en-US" sz="2000" dirty="0" smtClean="0"/>
              <a:t> u </a:t>
            </a:r>
            <a:r>
              <a:rPr lang="en-US" sz="2000" dirty="0" err="1" smtClean="0"/>
              <a:t>gornjem</a:t>
            </a:r>
            <a:r>
              <a:rPr lang="en-US" sz="2000" dirty="0" smtClean="0"/>
              <a:t> </a:t>
            </a:r>
            <a:r>
              <a:rPr lang="en-US" sz="2000" dirty="0" err="1" smtClean="0"/>
              <a:t>levom</a:t>
            </a:r>
            <a:r>
              <a:rPr lang="en-US" sz="2000" dirty="0" smtClean="0"/>
              <a:t> </a:t>
            </a:r>
            <a:r>
              <a:rPr lang="en-US" sz="2000" dirty="0" err="1" smtClean="0"/>
              <a:t>uglu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kojem</a:t>
            </a:r>
            <a:r>
              <a:rPr lang="en-US" sz="2000" dirty="0" smtClean="0"/>
              <a:t> se </a:t>
            </a:r>
            <a:r>
              <a:rPr lang="en-US" sz="2000" dirty="0" err="1" smtClean="0"/>
              <a:t>nalazi</a:t>
            </a:r>
            <a:r>
              <a:rPr lang="en-US" sz="2000" dirty="0" smtClean="0"/>
              <a:t> 5</a:t>
            </a:r>
            <a:r>
              <a:rPr lang="sr-Cyrl-RS" sz="2000" dirty="0" smtClean="0"/>
              <a:t>0</a:t>
            </a:r>
            <a:r>
              <a:rPr lang="en-US" sz="2000" dirty="0" smtClean="0"/>
              <a:t> </a:t>
            </a:r>
            <a:r>
              <a:rPr lang="sr-Latn-RS" sz="2000" dirty="0" smtClean="0"/>
              <a:t>zvezda.</a:t>
            </a:r>
            <a:r>
              <a:rPr lang="en-US" sz="2000" dirty="0" smtClean="0"/>
              <a:t> </a:t>
            </a:r>
            <a:r>
              <a:rPr lang="en-US" sz="2000" dirty="0" err="1" smtClean="0"/>
              <a:t>Smatra</a:t>
            </a:r>
            <a:r>
              <a:rPr lang="en-US" sz="2000" dirty="0" smtClean="0"/>
              <a:t> se </a:t>
            </a:r>
            <a:r>
              <a:rPr lang="en-US" sz="2000" dirty="0" err="1" smtClean="0"/>
              <a:t>da</a:t>
            </a:r>
            <a:r>
              <a:rPr lang="en-US" sz="2000" dirty="0" smtClean="0"/>
              <a:t> je </a:t>
            </a:r>
            <a:r>
              <a:rPr lang="en-US" sz="2000" dirty="0" err="1" smtClean="0"/>
              <a:t>kreator</a:t>
            </a:r>
            <a:r>
              <a:rPr lang="en-US" sz="2000" dirty="0" smtClean="0"/>
              <a:t> </a:t>
            </a:r>
            <a:r>
              <a:rPr lang="sr-Cyrl-RS" sz="2000" dirty="0" smtClean="0"/>
              <a:t> </a:t>
            </a:r>
            <a:r>
              <a:rPr lang="en-US" sz="2000" dirty="0" err="1" smtClean="0"/>
              <a:t>zastave</a:t>
            </a:r>
            <a:r>
              <a:rPr lang="en-US" sz="2000" dirty="0" smtClean="0"/>
              <a:t> </a:t>
            </a:r>
            <a:r>
              <a:rPr lang="en-US" sz="2000" dirty="0" err="1" smtClean="0">
                <a:hlinkClick r:id="rId2" tooltip="Betsi Ros (još nenapisan)"/>
              </a:rPr>
              <a:t>Betsi</a:t>
            </a:r>
            <a:r>
              <a:rPr lang="en-US" sz="2000" dirty="0" smtClean="0">
                <a:hlinkClick r:id="rId2" tooltip="Betsi Ros (još nenapisan)"/>
              </a:rPr>
              <a:t> </a:t>
            </a:r>
            <a:r>
              <a:rPr lang="en-US" sz="2000" dirty="0" err="1" smtClean="0">
                <a:hlinkClick r:id="rId2" tooltip="Betsi Ros (još nenapisan)"/>
              </a:rPr>
              <a:t>Ros</a:t>
            </a:r>
            <a:r>
              <a:rPr lang="sr-Cyrl-RS" sz="2000" dirty="0" smtClean="0"/>
              <a:t>. </a:t>
            </a:r>
            <a:r>
              <a:rPr lang="en-US" sz="2000" dirty="0" smtClean="0"/>
              <a:t> </a:t>
            </a:r>
            <a:r>
              <a:rPr lang="en-US" sz="2000" dirty="0" err="1" smtClean="0"/>
              <a:t>Pedeset</a:t>
            </a:r>
            <a:r>
              <a:rPr lang="en-US" sz="2000" dirty="0" smtClean="0"/>
              <a:t> </a:t>
            </a:r>
            <a:r>
              <a:rPr lang="en-US" sz="2000" dirty="0" err="1" smtClean="0"/>
              <a:t>zvezda</a:t>
            </a:r>
            <a:r>
              <a:rPr lang="en-US" sz="2000" dirty="0" smtClean="0"/>
              <a:t> </a:t>
            </a:r>
            <a:r>
              <a:rPr lang="en-US" sz="2000" dirty="0" err="1" smtClean="0"/>
              <a:t>predstavljaju</a:t>
            </a:r>
            <a:r>
              <a:rPr lang="en-US" sz="2000" dirty="0" smtClean="0"/>
              <a:t> 5</a:t>
            </a:r>
            <a:r>
              <a:rPr lang="sr-Latn-RS" sz="2000" dirty="0" smtClean="0"/>
              <a:t>0 </a:t>
            </a:r>
            <a:r>
              <a:rPr lang="en-US" sz="2000" dirty="0" err="1" smtClean="0"/>
              <a:t>savezn</a:t>
            </a:r>
            <a:r>
              <a:rPr lang="sr-Latn-RS" sz="2000" dirty="0" smtClean="0"/>
              <a:t>oh </a:t>
            </a:r>
            <a:r>
              <a:rPr lang="en-US" sz="2000" dirty="0" err="1" smtClean="0"/>
              <a:t>držav</a:t>
            </a:r>
            <a:r>
              <a:rPr lang="sr-Latn-RS" sz="2000" dirty="0" smtClean="0"/>
              <a:t>a</a:t>
            </a:r>
            <a:r>
              <a:rPr lang="en-US" sz="2000" dirty="0" smtClean="0"/>
              <a:t>, a </a:t>
            </a:r>
            <a:r>
              <a:rPr lang="en-US" sz="2000" dirty="0" err="1" smtClean="0"/>
              <a:t>trinaest</a:t>
            </a:r>
            <a:r>
              <a:rPr lang="en-US" sz="2000" dirty="0" smtClean="0"/>
              <a:t> </a:t>
            </a:r>
            <a:r>
              <a:rPr lang="en-US" sz="2000" dirty="0" err="1" smtClean="0"/>
              <a:t>pruga</a:t>
            </a:r>
            <a:r>
              <a:rPr lang="en-US" sz="2000" dirty="0" smtClean="0"/>
              <a:t> </a:t>
            </a:r>
            <a:r>
              <a:rPr lang="en-US" sz="2000" dirty="0" err="1" smtClean="0"/>
              <a:t>predstavljaju</a:t>
            </a:r>
            <a:r>
              <a:rPr lang="en-US" sz="2000" dirty="0" smtClean="0"/>
              <a:t> 13 </a:t>
            </a:r>
            <a:r>
              <a:rPr lang="en-US" sz="2000" dirty="0" err="1" smtClean="0"/>
              <a:t>kolonija</a:t>
            </a:r>
            <a:r>
              <a:rPr lang="en-US" sz="2000" dirty="0" smtClean="0"/>
              <a:t> </a:t>
            </a:r>
            <a:r>
              <a:rPr lang="en-US" sz="2000" dirty="0" err="1" smtClean="0"/>
              <a:t>koje</a:t>
            </a:r>
            <a:r>
              <a:rPr lang="en-US" sz="2000" dirty="0" smtClean="0"/>
              <a:t> </a:t>
            </a:r>
            <a:r>
              <a:rPr lang="en-US" sz="2000" dirty="0" err="1" smtClean="0"/>
              <a:t>su</a:t>
            </a:r>
            <a:r>
              <a:rPr lang="en-US" sz="2000" dirty="0" smtClean="0"/>
              <a:t> se </a:t>
            </a:r>
            <a:r>
              <a:rPr lang="en-US" sz="2000" dirty="0" err="1" smtClean="0"/>
              <a:t>pobunile</a:t>
            </a:r>
            <a:r>
              <a:rPr lang="en-US" sz="2000" dirty="0" smtClean="0"/>
              <a:t> </a:t>
            </a:r>
            <a:r>
              <a:rPr lang="en-US" sz="2000" dirty="0" err="1" smtClean="0"/>
              <a:t>protiv</a:t>
            </a:r>
            <a:r>
              <a:rPr lang="en-US" sz="2000" dirty="0" smtClean="0"/>
              <a:t> </a:t>
            </a:r>
            <a:r>
              <a:rPr lang="en-US" sz="2000" dirty="0" err="1" smtClean="0"/>
              <a:t>britanske</a:t>
            </a:r>
            <a:r>
              <a:rPr lang="en-US" sz="2000" dirty="0" smtClean="0"/>
              <a:t> </a:t>
            </a:r>
            <a:r>
              <a:rPr lang="en-US" sz="2000" dirty="0" err="1" smtClean="0"/>
              <a:t>krune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time </a:t>
            </a:r>
            <a:r>
              <a:rPr lang="en-US" sz="2000" dirty="0" err="1" smtClean="0"/>
              <a:t>postale</a:t>
            </a:r>
            <a:r>
              <a:rPr lang="en-US" sz="2000" dirty="0" smtClean="0"/>
              <a:t> </a:t>
            </a:r>
            <a:r>
              <a:rPr lang="en-US" sz="2000" dirty="0" err="1" smtClean="0"/>
              <a:t>nezavisne</a:t>
            </a:r>
            <a:r>
              <a:rPr lang="en-US" sz="2000" dirty="0" smtClean="0"/>
              <a:t> </a:t>
            </a:r>
            <a:r>
              <a:rPr lang="sr-Latn-RS" sz="2000" dirty="0" smtClean="0"/>
              <a:t>1783</a:t>
            </a:r>
            <a:r>
              <a:rPr lang="en-US" sz="2000" dirty="0" smtClean="0"/>
              <a:t>. </a:t>
            </a:r>
            <a:r>
              <a:rPr lang="en-US" sz="2000" dirty="0" err="1" smtClean="0"/>
              <a:t>Neki</a:t>
            </a:r>
            <a:r>
              <a:rPr lang="en-US" sz="2000" dirty="0" smtClean="0"/>
              <a:t> </a:t>
            </a:r>
            <a:r>
              <a:rPr lang="en-US" sz="2000" dirty="0" err="1" smtClean="0"/>
              <a:t>od</a:t>
            </a:r>
            <a:r>
              <a:rPr lang="en-US" sz="2000" dirty="0" smtClean="0"/>
              <a:t> </a:t>
            </a:r>
            <a:r>
              <a:rPr lang="en-US" sz="2000" dirty="0" err="1" smtClean="0"/>
              <a:t>nadimaka</a:t>
            </a:r>
            <a:r>
              <a:rPr lang="en-US" sz="2000" dirty="0" smtClean="0"/>
              <a:t> </a:t>
            </a:r>
            <a:r>
              <a:rPr lang="en-US" sz="2000" dirty="0" err="1" smtClean="0"/>
              <a:t>zastave</a:t>
            </a:r>
            <a:r>
              <a:rPr lang="en-US" sz="2000" dirty="0" smtClean="0"/>
              <a:t> </a:t>
            </a:r>
            <a:r>
              <a:rPr lang="en-US" sz="2000" dirty="0" err="1" smtClean="0"/>
              <a:t>su</a:t>
            </a:r>
            <a:r>
              <a:rPr lang="en-US" sz="2000" dirty="0" smtClean="0"/>
              <a:t> </a:t>
            </a:r>
            <a:r>
              <a:rPr lang="en-US" sz="2000" b="1" dirty="0" err="1" smtClean="0"/>
              <a:t>Zastava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zvezda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pruga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1028" name="AutoShape 4" descr="Резултат слика за americka zastava koliko ima zvezd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www.happytv.rs/images/sad-bi-mogle-u-evropu-da-posalju-nevidljive-f-22/30624S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196752"/>
            <a:ext cx="5810250" cy="29523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332656"/>
            <a:ext cx="81369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Latn-RS" sz="3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Sjedinjene Američke Države</a:t>
            </a:r>
            <a:endParaRPr lang="en-US" sz="3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196752"/>
            <a:ext cx="85689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RS" sz="2400" dirty="0" smtClean="0">
                <a:latin typeface="+mn-lt"/>
              </a:rPr>
              <a:t>Najveća  ekonomska sila, dinamična i moderna država</a:t>
            </a:r>
          </a:p>
          <a:p>
            <a:endParaRPr lang="sr-Latn-RS" sz="24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sr-Latn-RS" sz="2400" dirty="0" smtClean="0">
                <a:solidFill>
                  <a:srgbClr val="FFFF00"/>
                </a:solidFill>
                <a:latin typeface="+mn-lt"/>
              </a:rPr>
              <a:t>Povratak izolacionizmu </a:t>
            </a:r>
            <a:r>
              <a:rPr lang="sr-Latn-RS" sz="2400" dirty="0" smtClean="0">
                <a:latin typeface="+mn-lt"/>
              </a:rPr>
              <a:t>–uzroci: razočarenje u nepravedni posleratni svet u Evropi </a:t>
            </a:r>
            <a:r>
              <a:rPr lang="sr-Cyrl-RS" sz="2400" dirty="0" smtClean="0">
                <a:latin typeface="+mn-lt"/>
              </a:rPr>
              <a:t>,</a:t>
            </a:r>
            <a:r>
              <a:rPr lang="sr-Latn-RS" sz="2400" dirty="0" smtClean="0">
                <a:latin typeface="+mn-lt"/>
              </a:rPr>
              <a:t>i strah</a:t>
            </a:r>
            <a:r>
              <a:rPr lang="sr-Cyrl-RS" sz="2400" dirty="0" smtClean="0">
                <a:latin typeface="+mn-lt"/>
              </a:rPr>
              <a:t>а</a:t>
            </a:r>
            <a:r>
              <a:rPr lang="sr-Latn-RS" sz="2400" dirty="0" smtClean="0">
                <a:latin typeface="+mn-lt"/>
              </a:rPr>
              <a:t> od boljševizma ,,crveni strah”;</a:t>
            </a:r>
          </a:p>
          <a:p>
            <a:endParaRPr lang="sr-Latn-RS" sz="24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sr-Latn-RS" sz="2400" dirty="0" smtClean="0">
                <a:solidFill>
                  <a:srgbClr val="FFFF00"/>
                </a:solidFill>
                <a:latin typeface="+mn-lt"/>
              </a:rPr>
              <a:t>Useljenici</a:t>
            </a:r>
            <a:r>
              <a:rPr lang="sr-Latn-RS" sz="2400" dirty="0" smtClean="0">
                <a:latin typeface="+mn-lt"/>
              </a:rPr>
              <a:t>, useljeničke kvote</a:t>
            </a:r>
            <a:r>
              <a:rPr lang="sr-Latn-RS" sz="24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sr-Latn-RS" sz="2400" dirty="0" smtClean="0">
                <a:latin typeface="+mn-lt"/>
              </a:rPr>
              <a:t>od 1921, zabranjivano je useljivanje iz Azije a podsticano iz Zapadne i Severne Evrope (</a:t>
            </a:r>
            <a:r>
              <a:rPr lang="sr-Latn-RS" sz="2400" dirty="0" smtClean="0">
                <a:solidFill>
                  <a:srgbClr val="FFFF00"/>
                </a:solidFill>
                <a:latin typeface="+mn-lt"/>
              </a:rPr>
              <a:t>ksenofobija</a:t>
            </a:r>
            <a:r>
              <a:rPr lang="sr-Latn-RS" sz="2400" dirty="0" smtClean="0"/>
              <a:t> </a:t>
            </a:r>
            <a:r>
              <a:rPr lang="sr-Latn-RS" sz="2000" dirty="0" smtClean="0">
                <a:latin typeface="+mn-lt"/>
              </a:rPr>
              <a:t>–</a:t>
            </a:r>
            <a:r>
              <a:rPr lang="sr-Latn-RS" sz="2000" dirty="0" smtClean="0">
                <a:solidFill>
                  <a:srgbClr val="FFFF00"/>
                </a:solidFill>
                <a:latin typeface="+mn-lt"/>
              </a:rPr>
              <a:t>strah od stranaca,nepoznatih ljudi</a:t>
            </a:r>
            <a:r>
              <a:rPr lang="sr-Latn-RS" sz="2400" dirty="0" smtClean="0"/>
              <a:t>),</a:t>
            </a:r>
            <a:r>
              <a:rPr lang="sr-Latn-RS" sz="2400" dirty="0" smtClean="0">
                <a:solidFill>
                  <a:srgbClr val="FFFF00"/>
                </a:solidFill>
                <a:latin typeface="+mn-lt"/>
              </a:rPr>
              <a:t>netrpeljivost</a:t>
            </a:r>
            <a:r>
              <a:rPr lang="sr-Latn-RS" sz="2400" dirty="0" smtClean="0"/>
              <a:t> </a:t>
            </a:r>
            <a:r>
              <a:rPr lang="sr-Latn-RS" sz="2400" dirty="0" smtClean="0">
                <a:latin typeface="+mn-lt"/>
              </a:rPr>
              <a:t>prema useljenicima -pojava rasističke organizacije ,,</a:t>
            </a:r>
            <a:r>
              <a:rPr lang="sr-Latn-RS" sz="2400" dirty="0" smtClean="0">
                <a:solidFill>
                  <a:srgbClr val="FFFF00"/>
                </a:solidFill>
                <a:latin typeface="+mn-lt"/>
              </a:rPr>
              <a:t>Kju Kluks Klan</a:t>
            </a:r>
            <a:r>
              <a:rPr lang="sr-Latn-RS" sz="2400" dirty="0" smtClean="0">
                <a:latin typeface="+mn-lt"/>
              </a:rPr>
              <a:t>” :</a:t>
            </a:r>
            <a:endParaRPr lang="en-US" sz="2400" dirty="0">
              <a:latin typeface="+mn-lt"/>
            </a:endParaRPr>
          </a:p>
        </p:txBody>
      </p:sp>
      <p:pic>
        <p:nvPicPr>
          <p:cNvPr id="1028" name="Picture 4" descr="http://footage.framepool.com/shotimg/qf/729741982-ku-klux-klan-encagoule-capuche-atlan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509120"/>
            <a:ext cx="3707904" cy="2204864"/>
          </a:xfrm>
          <a:prstGeom prst="rect">
            <a:avLst/>
          </a:prstGeom>
          <a:noFill/>
        </p:spPr>
      </p:pic>
      <p:pic>
        <p:nvPicPr>
          <p:cNvPr id="1030" name="Picture 6" descr="http://web-tribune.com/wp-content/uploads/2015/07/kju-kluks-klan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509120"/>
            <a:ext cx="4248472" cy="22048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640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 smtClean="0">
                <a:solidFill>
                  <a:srgbClr val="FFFF00"/>
                </a:solidFill>
                <a:latin typeface="+mn-lt"/>
              </a:rPr>
              <a:t>Prohibicija</a:t>
            </a:r>
            <a:r>
              <a:rPr lang="sr-Latn-RS" dirty="0" smtClean="0">
                <a:latin typeface="+mn-lt"/>
              </a:rPr>
              <a:t>-borba protiv alkoholizma (</a:t>
            </a:r>
            <a:r>
              <a:rPr lang="sr-Latn-RS" dirty="0" smtClean="0">
                <a:solidFill>
                  <a:srgbClr val="FFFF00"/>
                </a:solidFill>
                <a:latin typeface="+mn-lt"/>
              </a:rPr>
              <a:t>zabrana  proizvodnje,prodaje i prevoza alkohola</a:t>
            </a:r>
            <a:r>
              <a:rPr lang="sr-Latn-RS" dirty="0" smtClean="0">
                <a:latin typeface="+mn-lt"/>
              </a:rPr>
              <a:t> ) od 1919. Kontraefekat, pojava mafije( nelegalna proizvodnja i prodaja), prohibicija ukinuta 1933.</a:t>
            </a:r>
            <a:endParaRPr lang="en-US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2420888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dirty="0" smtClean="0">
                <a:solidFill>
                  <a:srgbClr val="FFFF00"/>
                </a:solidFill>
                <a:latin typeface="+mn-lt"/>
              </a:rPr>
              <a:t>Političke i društvene prilike u SAD</a:t>
            </a:r>
            <a:r>
              <a:rPr lang="sr-Latn-RS" sz="2800" dirty="0" smtClean="0">
                <a:latin typeface="+mn-lt"/>
              </a:rPr>
              <a:t>:</a:t>
            </a:r>
            <a:endParaRPr lang="en-US" sz="28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196752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smtClean="0">
                <a:latin typeface="+mn-lt"/>
              </a:rPr>
              <a:t>Charles "Lucky" Lu</a:t>
            </a:r>
            <a:r>
              <a:rPr lang="sr-Latn-RS" b="1" dirty="0" smtClean="0">
                <a:latin typeface="+mn-lt"/>
              </a:rPr>
              <a:t>č</a:t>
            </a:r>
            <a:r>
              <a:rPr lang="vi-VN" b="1" dirty="0" smtClean="0">
                <a:latin typeface="+mn-lt"/>
              </a:rPr>
              <a:t>ano</a:t>
            </a:r>
            <a:r>
              <a:rPr lang="vi-VN" dirty="0" smtClean="0">
                <a:latin typeface="+mn-lt"/>
              </a:rPr>
              <a:t>, rođen kao </a:t>
            </a:r>
            <a:r>
              <a:rPr lang="vi-VN" b="1" dirty="0" smtClean="0">
                <a:latin typeface="+mn-lt"/>
              </a:rPr>
              <a:t>Salvatore Lucania</a:t>
            </a:r>
            <a:r>
              <a:rPr lang="vi-VN" dirty="0" smtClean="0">
                <a:latin typeface="+mn-lt"/>
              </a:rPr>
              <a:t> bio je sicilijansko-američki kriminalac i mafijaš. Smatra se ocem moderne </a:t>
            </a:r>
            <a:endParaRPr lang="sr-Latn-RS" dirty="0" smtClean="0">
              <a:latin typeface="+mn-lt"/>
            </a:endParaRPr>
          </a:p>
          <a:p>
            <a:r>
              <a:rPr lang="vi-VN" dirty="0" smtClean="0">
                <a:latin typeface="+mn-lt"/>
              </a:rPr>
              <a:t>mafije</a:t>
            </a:r>
            <a:r>
              <a:rPr lang="sr-Latn-RS" dirty="0" smtClean="0">
                <a:latin typeface="+mn-lt"/>
              </a:rPr>
              <a:t> (1931)</a:t>
            </a:r>
            <a:r>
              <a:rPr lang="vi-VN" dirty="0" smtClean="0">
                <a:latin typeface="+mn-lt"/>
              </a:rPr>
              <a:t> i jednim od najodgovornijih za rast trgovine </a:t>
            </a:r>
            <a:r>
              <a:rPr lang="sr-Latn-RS" dirty="0" smtClean="0">
                <a:latin typeface="+mn-lt"/>
              </a:rPr>
              <a:t>heroinom</a:t>
            </a:r>
          </a:p>
          <a:p>
            <a:r>
              <a:rPr lang="vi-VN" dirty="0" smtClean="0">
                <a:latin typeface="+mn-lt"/>
              </a:rPr>
              <a:t>1940-ih u </a:t>
            </a:r>
            <a:r>
              <a:rPr lang="sr-Latn-RS" dirty="0" smtClean="0">
                <a:latin typeface="+mn-lt"/>
              </a:rPr>
              <a:t>SAD.</a:t>
            </a:r>
            <a:endParaRPr lang="en-US" dirty="0"/>
          </a:p>
        </p:txBody>
      </p:sp>
      <p:sp>
        <p:nvSpPr>
          <p:cNvPr id="30724" name="AutoShape 4" descr="Резултат слика за laki luča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AutoShape 6" descr="Резултат слика за laki luča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30" name="Picture 10" descr="http://www.kinogallery.com/img/news/00499580013717646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908720"/>
            <a:ext cx="1428750" cy="187220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2996952"/>
            <a:ext cx="8388424" cy="2257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 smtClean="0">
                <a:latin typeface="+mn-lt"/>
              </a:rPr>
              <a:t>Na vlast i su se smenjivale:</a:t>
            </a:r>
          </a:p>
          <a:p>
            <a:r>
              <a:rPr lang="sr-Latn-RS" sz="2400" dirty="0" smtClean="0">
                <a:latin typeface="+mn-lt"/>
              </a:rPr>
              <a:t> </a:t>
            </a:r>
            <a:r>
              <a:rPr lang="sr-Latn-RS" sz="2400" dirty="0" smtClean="0">
                <a:solidFill>
                  <a:srgbClr val="FFFF00"/>
                </a:solidFill>
                <a:latin typeface="+mn-lt"/>
              </a:rPr>
              <a:t>Demokratska stranka </a:t>
            </a:r>
            <a:r>
              <a:rPr lang="sr-Latn-RS" sz="2400" dirty="0" smtClean="0">
                <a:latin typeface="+mn-lt"/>
              </a:rPr>
              <a:t>:   </a:t>
            </a:r>
            <a:r>
              <a:rPr lang="sr-Latn-RS" dirty="0" smtClean="0">
                <a:solidFill>
                  <a:schemeClr val="bg1"/>
                </a:solidFill>
                <a:latin typeface="+mn-lt"/>
              </a:rPr>
              <a:t>magarac,</a:t>
            </a:r>
            <a:r>
              <a:rPr lang="sr-Latn-RS" dirty="0" smtClean="0">
                <a:solidFill>
                  <a:schemeClr val="bg1"/>
                </a:solidFill>
              </a:rPr>
              <a:t> </a:t>
            </a:r>
            <a:r>
              <a:rPr lang="sr-Latn-RS" dirty="0" smtClean="0">
                <a:solidFill>
                  <a:schemeClr val="bg1"/>
                </a:solidFill>
                <a:latin typeface="+mn-lt"/>
              </a:rPr>
              <a:t>nezv</a:t>
            </a:r>
            <a:r>
              <a:rPr lang="sr-Cyrl-RS" dirty="0" smtClean="0">
                <a:solidFill>
                  <a:schemeClr val="bg1"/>
                </a:solidFill>
              </a:rPr>
              <a:t>.</a:t>
            </a:r>
            <a:r>
              <a:rPr lang="sr-Latn-RS" dirty="0" smtClean="0">
                <a:solidFill>
                  <a:schemeClr val="bg1"/>
                </a:solidFill>
                <a:latin typeface="+mn-lt"/>
              </a:rPr>
              <a:t> maskota Demokrata</a:t>
            </a:r>
          </a:p>
          <a:p>
            <a:r>
              <a:rPr lang="sr-Latn-RS" sz="2000" dirty="0" smtClean="0">
                <a:latin typeface="+mn-lt"/>
              </a:rPr>
              <a:t>Zastupla</a:t>
            </a:r>
            <a:r>
              <a:rPr lang="sr-Latn-RS" sz="2400" dirty="0" smtClean="0">
                <a:latin typeface="+mn-lt"/>
              </a:rPr>
              <a:t>  </a:t>
            </a:r>
            <a:r>
              <a:rPr lang="sr-Latn-RS" sz="2000" dirty="0" smtClean="0">
                <a:latin typeface="+mn-lt"/>
              </a:rPr>
              <a:t>levičarske  ideje  orjentišući se na socijalne programe i</a:t>
            </a:r>
          </a:p>
          <a:p>
            <a:r>
              <a:rPr lang="sr-Latn-RS" sz="2000" dirty="0" smtClean="0">
                <a:latin typeface="+mn-lt"/>
              </a:rPr>
              <a:t> zaštitu širih slojeva stanovništva (Vilson i Ruzvelt)</a:t>
            </a:r>
          </a:p>
          <a:p>
            <a:r>
              <a:rPr lang="sr-Latn-RS" sz="2400" dirty="0" smtClean="0">
                <a:solidFill>
                  <a:srgbClr val="FFFF00"/>
                </a:solidFill>
                <a:latin typeface="+mn-lt"/>
              </a:rPr>
              <a:t>Republikanska stranka</a:t>
            </a:r>
            <a:r>
              <a:rPr lang="sr-Latn-RS" sz="2400" dirty="0" smtClean="0">
                <a:latin typeface="+mn-lt"/>
              </a:rPr>
              <a:t>:</a:t>
            </a:r>
            <a:endParaRPr lang="sr-Latn-RS" sz="2000" dirty="0" smtClean="0">
              <a:latin typeface="+mn-lt"/>
            </a:endParaRPr>
          </a:p>
          <a:p>
            <a:r>
              <a:rPr lang="sr-Latn-RS" sz="2000" dirty="0" smtClean="0">
                <a:latin typeface="+mn-lt"/>
              </a:rPr>
              <a:t>Desničarska, konzervativna,kao idanas.</a:t>
            </a:r>
            <a:endParaRPr lang="en-US" sz="20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5229200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 smtClean="0">
                <a:solidFill>
                  <a:srgbClr val="FFFF00"/>
                </a:solidFill>
                <a:latin typeface="+mn-lt"/>
              </a:rPr>
              <a:t>Abolicionistički </a:t>
            </a:r>
            <a:r>
              <a:rPr lang="sr-Latn-RS" dirty="0" smtClean="0">
                <a:solidFill>
                  <a:srgbClr val="FFFF00"/>
                </a:solidFill>
                <a:latin typeface="+mn-lt"/>
              </a:rPr>
              <a:t>pokret</a:t>
            </a:r>
            <a:r>
              <a:rPr lang="sr-Latn-RS" dirty="0" smtClean="0">
                <a:latin typeface="+mn-lt"/>
              </a:rPr>
              <a:t>-pokret za ukidanje ropstva,pa smrtne kazne, a zatim</a:t>
            </a:r>
            <a:r>
              <a:rPr lang="sr-Latn-RS" dirty="0" smtClean="0"/>
              <a:t> </a:t>
            </a:r>
            <a:r>
              <a:rPr lang="sr-Latn-RS" dirty="0" smtClean="0">
                <a:latin typeface="+mn-lt"/>
              </a:rPr>
              <a:t>za</a:t>
            </a:r>
            <a:r>
              <a:rPr lang="sr-Latn-RS" dirty="0" smtClean="0"/>
              <a:t> </a:t>
            </a:r>
            <a:r>
              <a:rPr lang="sr-Latn-RS" dirty="0" smtClean="0">
                <a:solidFill>
                  <a:srgbClr val="FFFF00"/>
                </a:solidFill>
                <a:latin typeface="+mn-lt"/>
              </a:rPr>
              <a:t>za uvodjenje građanskih i političkih prava žena (1920) i crnaca</a:t>
            </a:r>
            <a:r>
              <a:rPr lang="sr-Latn-RS" dirty="0" smtClean="0"/>
              <a:t> .</a:t>
            </a:r>
            <a:endParaRPr lang="sr-Latn-RS" dirty="0" smtClean="0">
              <a:latin typeface="+mn-lt"/>
            </a:endParaRPr>
          </a:p>
          <a:p>
            <a:r>
              <a:rPr lang="sr-Latn-RS" dirty="0" smtClean="0">
                <a:latin typeface="+mn-lt"/>
              </a:rPr>
              <a:t>Zakonska ravnopravnost je ostvarena  (1868) ali je uglavnom bila mrtvo slovo na papiru, crnci su izlagani diskriminaciji i povremenim masovnim pogromima posebno na Jugu (KjuKluks Klan) .Crnačka geta i danas postoje.</a:t>
            </a:r>
          </a:p>
          <a:p>
            <a:r>
              <a:rPr lang="sr-Latn-RS" dirty="0" smtClean="0">
                <a:latin typeface="+mn-lt"/>
              </a:rPr>
              <a:t> </a:t>
            </a:r>
            <a:endParaRPr lang="en-US" dirty="0">
              <a:latin typeface="+mn-lt"/>
            </a:endParaRPr>
          </a:p>
        </p:txBody>
      </p:sp>
      <p:pic>
        <p:nvPicPr>
          <p:cNvPr id="9218" name="Picture 2" descr="http://www.novinar.de/wp-content/uploads/2008/05/magara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6032" y="3068960"/>
            <a:ext cx="1997968" cy="1080120"/>
          </a:xfrm>
          <a:prstGeom prst="rect">
            <a:avLst/>
          </a:prstGeom>
          <a:noFill/>
        </p:spPr>
      </p:pic>
      <p:sp>
        <p:nvSpPr>
          <p:cNvPr id="11" name="Right Arrow 10"/>
          <p:cNvSpPr/>
          <p:nvPr/>
        </p:nvSpPr>
        <p:spPr>
          <a:xfrm>
            <a:off x="6804248" y="1484784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20" name="Picture 4" descr="https://upload.wikimedia.org/wikipedia/commons/thumb/3/37/African_Bush_Elephant.jpg/240px-African_Bush_Elepha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4365104"/>
            <a:ext cx="1800200" cy="151216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275856" y="4437112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chemeClr val="bg1"/>
                </a:solidFill>
                <a:latin typeface="+mn-lt"/>
              </a:rPr>
              <a:t>slon,nezvanična </a:t>
            </a:r>
            <a:r>
              <a:rPr lang="sr-Latn-RS" sz="2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sr-Latn-RS" dirty="0" smtClean="0">
                <a:solidFill>
                  <a:schemeClr val="bg1"/>
                </a:solidFill>
                <a:latin typeface="+mn-lt"/>
              </a:rPr>
              <a:t>maskota Demokrata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sr-Latn-RS" dirty="0" smtClean="0"/>
              <a:t>Prvo se pojavila u SAD pa z</a:t>
            </a:r>
            <a:r>
              <a:rPr lang="x-none" smtClean="0"/>
              <a:t>ahvatila </a:t>
            </a:r>
            <a:r>
              <a:rPr lang="x-none" dirty="0" smtClean="0"/>
              <a:t>sve zemlje u Evropi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E</a:t>
            </a:r>
            <a:r>
              <a:rPr lang="x-none" dirty="0" smtClean="0"/>
              <a:t>vropa od 1914. do 1921. izgubila oko 50.000.000 ljudi zbog epidemije španske groznice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x-none" dirty="0" smtClean="0"/>
              <a:t>Industrija i trgovina su se veoma sporo oporavljale od rata... Fabrike uništene ili nisu radile. 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Z</a:t>
            </a:r>
            <a:r>
              <a:rPr lang="x-none" dirty="0" smtClean="0"/>
              <a:t>bog velikih dugova i pada </a:t>
            </a:r>
            <a:r>
              <a:rPr lang="x-none" smtClean="0"/>
              <a:t>proizvodnje dolazi </a:t>
            </a:r>
            <a:r>
              <a:rPr lang="x-none" dirty="0" smtClean="0"/>
              <a:t>do </a:t>
            </a:r>
            <a:r>
              <a:rPr lang="x-none" smtClean="0"/>
              <a:t>nekontrolisane inflacije</a:t>
            </a:r>
            <a:r>
              <a:rPr lang="sr-Latn-RS" dirty="0" smtClean="0"/>
              <a:t> ( najveće razmere u Nemačkoj i Italiji)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8296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sr-Latn-RS" sz="6600" b="1" i="1" dirty="0" smtClean="0">
                <a:solidFill>
                  <a:schemeClr val="tx2">
                    <a:satMod val="20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/>
            </a:r>
            <a:br>
              <a:rPr lang="sr-Latn-RS" sz="6600" b="1" i="1" dirty="0" smtClean="0">
                <a:solidFill>
                  <a:schemeClr val="tx2">
                    <a:satMod val="20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</a:br>
            <a:r>
              <a:rPr lang="sr-Latn-RS" sz="6600" b="1" i="1" dirty="0" smtClean="0">
                <a:solidFill>
                  <a:schemeClr val="tx2">
                    <a:satMod val="20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/>
            </a:r>
            <a:br>
              <a:rPr lang="sr-Latn-RS" sz="6600" b="1" i="1" dirty="0" smtClean="0">
                <a:solidFill>
                  <a:schemeClr val="tx2">
                    <a:satMod val="20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</a:br>
            <a:r>
              <a:rPr lang="sr-Latn-RS" sz="6600" b="1" i="1" dirty="0" smtClean="0">
                <a:solidFill>
                  <a:schemeClr val="tx2">
                    <a:satMod val="20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/>
            </a:r>
            <a:br>
              <a:rPr lang="sr-Latn-RS" sz="6600" b="1" i="1" dirty="0" smtClean="0">
                <a:solidFill>
                  <a:schemeClr val="tx2">
                    <a:satMod val="20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</a:br>
            <a:r>
              <a:rPr lang="sr-Latn-RS" sz="6600" b="1" i="1" dirty="0" smtClean="0">
                <a:solidFill>
                  <a:schemeClr val="tx2">
                    <a:satMod val="20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/>
            </a:r>
            <a:br>
              <a:rPr lang="sr-Latn-RS" sz="6600" b="1" i="1" dirty="0" smtClean="0">
                <a:solidFill>
                  <a:schemeClr val="tx2">
                    <a:satMod val="20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</a:br>
            <a:r>
              <a:rPr lang="sr-Latn-RS" sz="6600" b="1" i="1" dirty="0" smtClean="0">
                <a:solidFill>
                  <a:schemeClr val="tx2">
                    <a:satMod val="20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/>
            </a:r>
            <a:br>
              <a:rPr lang="sr-Latn-RS" sz="6600" b="1" i="1" dirty="0" smtClean="0">
                <a:solidFill>
                  <a:schemeClr val="tx2">
                    <a:satMod val="20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</a:br>
            <a:r>
              <a:rPr lang="x-none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x-none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x-none" sz="4400" b="1" i="1" smtClean="0">
                <a:solidFill>
                  <a:schemeClr val="tx2">
                    <a:satMod val="20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x-none" sz="4400" b="1" i="1" smtClean="0">
                <a:solidFill>
                  <a:srgbClr val="FFFF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Ekonomska kriza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683568" y="2852936"/>
            <a:ext cx="8003232" cy="331236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400" dirty="0" err="1" smtClean="0"/>
              <a:t>Od</a:t>
            </a:r>
            <a:r>
              <a:rPr lang="en-US" sz="2400" dirty="0" smtClean="0"/>
              <a:t> 1918. do 1925.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 err="1" smtClean="0">
                <a:sym typeface="Wingdings" pitchFamily="2" charset="2"/>
              </a:rPr>
              <a:t>Doba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oporavka</a:t>
            </a:r>
            <a:r>
              <a:rPr lang="sr-Latn-RS" sz="2400" dirty="0" smtClean="0">
                <a:sym typeface="Wingdings" pitchFamily="2" charset="2"/>
              </a:rPr>
              <a:t> privrede</a:t>
            </a:r>
            <a:endParaRPr lang="en-US" sz="2400" dirty="0" smtClean="0">
              <a:sym typeface="Wingdings" pitchFamily="2" charset="2"/>
            </a:endParaRPr>
          </a:p>
          <a:p>
            <a:pPr eaLnBrk="1" hangingPunct="1"/>
            <a:r>
              <a:rPr lang="en-US" sz="2400" dirty="0" err="1" smtClean="0">
                <a:sym typeface="Wingdings" pitchFamily="2" charset="2"/>
              </a:rPr>
              <a:t>Od</a:t>
            </a:r>
            <a:r>
              <a:rPr lang="en-US" sz="2400" dirty="0" smtClean="0">
                <a:sym typeface="Wingdings" pitchFamily="2" charset="2"/>
              </a:rPr>
              <a:t> 1925. do 1929.  </a:t>
            </a:r>
            <a:r>
              <a:rPr lang="en-US" sz="2400" dirty="0" err="1" smtClean="0">
                <a:sym typeface="Wingdings" pitchFamily="2" charset="2"/>
              </a:rPr>
              <a:t>Doba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prosperiteta</a:t>
            </a:r>
            <a:r>
              <a:rPr lang="sr-Latn-RS" sz="2400" dirty="0" smtClean="0">
                <a:sym typeface="Wingdings" pitchFamily="2" charset="2"/>
              </a:rPr>
              <a:t> ( napretka)</a:t>
            </a:r>
            <a:endParaRPr lang="en-US" sz="2400" dirty="0" smtClean="0">
              <a:sym typeface="Wingdings" pitchFamily="2" charset="2"/>
            </a:endParaRPr>
          </a:p>
          <a:p>
            <a:pPr eaLnBrk="1" hangingPunct="1"/>
            <a:r>
              <a:rPr lang="en-US" sz="2400" dirty="0" err="1" smtClean="0">
                <a:solidFill>
                  <a:srgbClr val="FFFF00"/>
                </a:solidFill>
                <a:sym typeface="Wingdings" pitchFamily="2" charset="2"/>
              </a:rPr>
              <a:t>Od</a:t>
            </a:r>
            <a:r>
              <a:rPr lang="en-US" sz="2400" dirty="0" smtClean="0">
                <a:solidFill>
                  <a:srgbClr val="FFFF00"/>
                </a:solidFill>
                <a:sym typeface="Wingdings" pitchFamily="2" charset="2"/>
              </a:rPr>
              <a:t> 1929. do 1935. </a:t>
            </a:r>
            <a:r>
              <a:rPr lang="en-US" sz="2400" dirty="0" err="1" smtClean="0">
                <a:solidFill>
                  <a:srgbClr val="FFFF00"/>
                </a:solidFill>
                <a:sym typeface="Wingdings" pitchFamily="2" charset="2"/>
              </a:rPr>
              <a:t>Doba</a:t>
            </a:r>
            <a:r>
              <a:rPr lang="en-US" sz="2400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sr-Latn-RS" sz="2400" dirty="0" smtClean="0">
                <a:solidFill>
                  <a:srgbClr val="FFFF00"/>
                </a:solidFill>
                <a:sym typeface="Wingdings" pitchFamily="2" charset="2"/>
              </a:rPr>
              <a:t> velike ekonomske </a:t>
            </a:r>
            <a:r>
              <a:rPr lang="en-US" sz="2400" dirty="0" err="1" smtClean="0">
                <a:solidFill>
                  <a:srgbClr val="FFFF00"/>
                </a:solidFill>
                <a:sym typeface="Wingdings" pitchFamily="2" charset="2"/>
              </a:rPr>
              <a:t>krize</a:t>
            </a:r>
            <a:r>
              <a:rPr lang="sr-Latn-RS" sz="2400" dirty="0" smtClean="0">
                <a:solidFill>
                  <a:srgbClr val="FFFF00"/>
                </a:solidFill>
                <a:sym typeface="Wingdings" pitchFamily="2" charset="2"/>
              </a:rPr>
              <a:t> ,,depresija” (hiperprodukcija, inflacija, otpuštanja)</a:t>
            </a:r>
          </a:p>
          <a:p>
            <a:pPr eaLnBrk="1" hangingPunct="1"/>
            <a:r>
              <a:rPr lang="sr-Latn-RS" sz="2400" dirty="0" smtClean="0">
                <a:solidFill>
                  <a:srgbClr val="FFFF00"/>
                </a:solidFill>
                <a:sym typeface="Wingdings" pitchFamily="2" charset="2"/>
              </a:rPr>
              <a:t>Slom berze u Njujorku-,,crni utorak”oktobra 1929</a:t>
            </a:r>
            <a:r>
              <a:rPr lang="sr-Latn-RS" sz="2400" dirty="0" smtClean="0">
                <a:sym typeface="Wingdings" pitchFamily="2" charset="2"/>
              </a:rPr>
              <a:t>.Bankrot banaka,štediše ostale bez ušteđevina)</a:t>
            </a:r>
            <a:endParaRPr lang="en-US" sz="2400" dirty="0" smtClean="0">
              <a:sym typeface="Wingdings" pitchFamily="2" charset="2"/>
            </a:endParaRPr>
          </a:p>
          <a:p>
            <a:pPr eaLnBrk="1" hangingPunct="1"/>
            <a:r>
              <a:rPr lang="en-US" sz="2400" dirty="0" err="1" smtClean="0">
                <a:sym typeface="Wingdings" pitchFamily="2" charset="2"/>
              </a:rPr>
              <a:t>Od</a:t>
            </a:r>
            <a:r>
              <a:rPr lang="en-US" sz="2400" dirty="0" smtClean="0">
                <a:sym typeface="Wingdings" pitchFamily="2" charset="2"/>
              </a:rPr>
              <a:t> 1935. </a:t>
            </a:r>
            <a:r>
              <a:rPr lang="en-US" sz="2400" dirty="0" err="1" smtClean="0">
                <a:sym typeface="Wingdings" pitchFamily="2" charset="2"/>
              </a:rPr>
              <a:t>godine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većina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zemalja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počela</a:t>
            </a:r>
            <a:r>
              <a:rPr lang="en-US" sz="2400" dirty="0" smtClean="0">
                <a:sym typeface="Wingdings" pitchFamily="2" charset="2"/>
              </a:rPr>
              <a:t> je </a:t>
            </a:r>
            <a:r>
              <a:rPr lang="en-US" sz="2400" dirty="0" err="1" smtClean="0">
                <a:sym typeface="Wingdings" pitchFamily="2" charset="2"/>
              </a:rPr>
              <a:t>da</a:t>
            </a:r>
            <a:r>
              <a:rPr lang="en-US" sz="2400" dirty="0" smtClean="0">
                <a:sym typeface="Wingdings" pitchFamily="2" charset="2"/>
              </a:rPr>
              <a:t> se </a:t>
            </a:r>
            <a:r>
              <a:rPr lang="en-US" sz="2400" dirty="0" err="1" smtClean="0">
                <a:sym typeface="Wingdings" pitchFamily="2" charset="2"/>
              </a:rPr>
              <a:t>ekonomski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oporavlja</a:t>
            </a:r>
            <a:r>
              <a:rPr lang="en-US" sz="2400" dirty="0" smtClean="0">
                <a:sym typeface="Wingdings" pitchFamily="2" charset="2"/>
              </a:rPr>
              <a:t> </a:t>
            </a:r>
            <a:endParaRPr lang="sr-Latn-RS" sz="2400" dirty="0" smtClean="0">
              <a:sym typeface="Wingdings" pitchFamily="2" charset="2"/>
            </a:endParaRPr>
          </a:p>
          <a:p>
            <a:pPr eaLnBrk="1" hangingPunct="1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44016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sr-Latn-RS" sz="4000" b="1" i="1" dirty="0" smtClean="0">
                <a:solidFill>
                  <a:srgbClr val="FFFF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/>
            </a:r>
            <a:br>
              <a:rPr lang="sr-Latn-RS" sz="4000" b="1" i="1" dirty="0" smtClean="0">
                <a:solidFill>
                  <a:srgbClr val="FFFF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</a:br>
            <a:r>
              <a:rPr lang="sr-Latn-RS" sz="4000" b="1" i="1" dirty="0" smtClean="0">
                <a:solidFill>
                  <a:srgbClr val="FFFF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/>
            </a:r>
            <a:br>
              <a:rPr lang="sr-Latn-RS" sz="4000" b="1" i="1" dirty="0" smtClean="0">
                <a:solidFill>
                  <a:srgbClr val="FFFF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</a:br>
            <a:r>
              <a:rPr lang="sr-Latn-RS" sz="4000" b="1" i="1" dirty="0" smtClean="0">
                <a:solidFill>
                  <a:srgbClr val="FFFF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/>
            </a:r>
            <a:br>
              <a:rPr lang="sr-Latn-RS" sz="4000" b="1" i="1" dirty="0" smtClean="0">
                <a:solidFill>
                  <a:srgbClr val="FFFF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</a:b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476672"/>
            <a:ext cx="8352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b="1" i="1" smtClean="0">
                <a:solidFill>
                  <a:srgbClr val="FFFF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Ekonomska kriz</a:t>
            </a:r>
            <a:r>
              <a:rPr lang="sr-Latn-RS" sz="3200" b="1" i="1" dirty="0" smtClean="0">
                <a:solidFill>
                  <a:srgbClr val="FFFF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a</a:t>
            </a:r>
          </a:p>
          <a:p>
            <a:pPr algn="ctr"/>
            <a:endParaRPr lang="sr-Latn-RS" sz="2800" b="1" i="1" dirty="0" smtClean="0">
              <a:solidFill>
                <a:srgbClr val="FFFF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  <a:p>
            <a:r>
              <a:rPr lang="sr-Latn-RS" sz="2800" b="1" i="1" dirty="0" smtClean="0">
                <a:solidFill>
                  <a:srgbClr val="FFFF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Prvo zahvatila SAD pa se proširila na Evropu</a:t>
            </a:r>
          </a:p>
          <a:p>
            <a:endParaRPr lang="sr-Latn-RS" sz="2800" i="1" dirty="0" smtClean="0">
              <a:solidFill>
                <a:srgbClr val="FFFF00"/>
              </a:solidFill>
            </a:endParaRPr>
          </a:p>
          <a:p>
            <a:r>
              <a:rPr lang="x-none" sz="2800" i="1" smtClean="0"/>
              <a:t>Bitni periodi</a:t>
            </a:r>
            <a:r>
              <a:rPr lang="sr-Latn-RS" sz="2800" i="1" dirty="0" smtClean="0"/>
              <a:t>:</a:t>
            </a:r>
            <a:r>
              <a:rPr lang="x-none" sz="2800" i="1" smtClean="0"/>
              <a:t> </a:t>
            </a:r>
            <a:r>
              <a:rPr lang="x-none" sz="2800" smtClean="0">
                <a:solidFill>
                  <a:schemeClr val="tx2">
                    <a:satMod val="200000"/>
                  </a:schemeClr>
                </a:solidFill>
              </a:rPr>
              <a:t>	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5949280"/>
            <a:ext cx="7272808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rgbClr val="FFFF00"/>
                </a:solidFill>
                <a:latin typeface="+mn-lt"/>
                <a:sym typeface="Wingdings" pitchFamily="2" charset="2"/>
              </a:rPr>
              <a:t>Hiperprodukcija-prevelika proizvodnja</a:t>
            </a:r>
            <a:r>
              <a:rPr lang="sr-Latn-RS" dirty="0" smtClean="0">
                <a:latin typeface="+mn-lt"/>
                <a:sym typeface="Wingdings" pitchFamily="2" charset="2"/>
              </a:rPr>
              <a:t>, mala kupovna moć,niske cene;</a:t>
            </a:r>
            <a:endParaRPr lang="en-US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309320"/>
            <a:ext cx="91440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rgbClr val="FFFF00"/>
                </a:solidFill>
                <a:latin typeface="+mn-lt"/>
              </a:rPr>
              <a:t>Inflacija-opadanje vrednosti novca, </a:t>
            </a:r>
            <a:r>
              <a:rPr lang="sr-Latn-RS" dirty="0" smtClean="0">
                <a:latin typeface="+mn-lt"/>
              </a:rPr>
              <a:t>štampanje novčanica bez pokrića u zlatnim polugama;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323528" y="1524000"/>
            <a:ext cx="8363272" cy="4572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Na p</a:t>
            </a:r>
            <a:r>
              <a:rPr lang="sr-Latn-RS" dirty="0" smtClean="0"/>
              <a:t>r</a:t>
            </a:r>
            <a:r>
              <a:rPr lang="en-US" dirty="0" err="1" smtClean="0"/>
              <a:t>edsedničkim</a:t>
            </a:r>
            <a:r>
              <a:rPr lang="en-US" dirty="0" smtClean="0"/>
              <a:t> </a:t>
            </a:r>
            <a:r>
              <a:rPr lang="en-US" dirty="0" err="1" smtClean="0"/>
              <a:t>izborima</a:t>
            </a:r>
            <a:r>
              <a:rPr lang="en-US" dirty="0" smtClean="0"/>
              <a:t> u SAD 193</a:t>
            </a:r>
            <a:r>
              <a:rPr lang="sr-Latn-RS" dirty="0" smtClean="0"/>
              <a:t>2</a:t>
            </a:r>
            <a:r>
              <a:rPr lang="en-US" dirty="0" smtClean="0"/>
              <a:t>. </a:t>
            </a:r>
            <a:r>
              <a:rPr lang="en-US" dirty="0" err="1" smtClean="0"/>
              <a:t>pobedio</a:t>
            </a:r>
            <a:r>
              <a:rPr lang="en-US" dirty="0" smtClean="0"/>
              <a:t> je </a:t>
            </a:r>
            <a:r>
              <a:rPr lang="en-US" dirty="0" err="1" smtClean="0"/>
              <a:t>kandidat</a:t>
            </a:r>
            <a:r>
              <a:rPr lang="en-US" dirty="0" smtClean="0"/>
              <a:t> </a:t>
            </a:r>
            <a:r>
              <a:rPr lang="en-US" dirty="0" err="1" smtClean="0"/>
              <a:t>demokrata</a:t>
            </a:r>
            <a:r>
              <a:rPr lang="en-US" dirty="0" smtClean="0"/>
              <a:t> Franklin Delano </a:t>
            </a:r>
            <a:r>
              <a:rPr lang="en-US" dirty="0" err="1" smtClean="0"/>
              <a:t>Ruzvelt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sr-Latn-RS" dirty="0" smtClean="0">
                <a:sym typeface="Wingdings" pitchFamily="2" charset="2"/>
              </a:rPr>
              <a:t>    </a:t>
            </a:r>
            <a:r>
              <a:rPr lang="en-US" dirty="0" smtClean="0">
                <a:sym typeface="Wingdings" pitchFamily="2" charset="2"/>
              </a:rPr>
              <a:t></a:t>
            </a:r>
            <a:endParaRPr lang="sr-Latn-RS" dirty="0" smtClean="0"/>
          </a:p>
          <a:p>
            <a:r>
              <a:rPr lang="en-US" dirty="0" smtClean="0">
                <a:sym typeface="Wingdings" pitchFamily="2" charset="2"/>
              </a:rPr>
              <a:t> </a:t>
            </a:r>
            <a:r>
              <a:rPr lang="sr-Latn-RS" dirty="0" smtClean="0">
                <a:sym typeface="Wingdings" pitchFamily="2" charset="2"/>
              </a:rPr>
              <a:t>4 mandata (1932-1945)</a:t>
            </a:r>
            <a:endParaRPr lang="en-US" dirty="0" smtClean="0">
              <a:sym typeface="Wingdings" pitchFamily="2" charset="2"/>
            </a:endParaRPr>
          </a:p>
          <a:p>
            <a:r>
              <a:rPr lang="sr-Latn-RS" dirty="0" smtClean="0">
                <a:solidFill>
                  <a:srgbClr val="FFFF00"/>
                </a:solidFill>
                <a:sym typeface="Wingdings" pitchFamily="2" charset="2"/>
              </a:rPr>
              <a:t>1933.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“ New deal “</a:t>
            </a:r>
            <a:r>
              <a:rPr lang="sr-Latn-RS" dirty="0" smtClean="0">
                <a:solidFill>
                  <a:srgbClr val="FFFF00"/>
                </a:solidFill>
                <a:sym typeface="Wingdings" pitchFamily="2" charset="2"/>
              </a:rPr>
              <a:t>(Novi kurs)-Ruzveltov</a:t>
            </a:r>
          </a:p>
          <a:p>
            <a:pPr>
              <a:buNone/>
            </a:pPr>
            <a:r>
              <a:rPr lang="sr-Latn-RS" dirty="0" smtClean="0">
                <a:solidFill>
                  <a:srgbClr val="FFFF00"/>
                </a:solidFill>
                <a:sym typeface="Wingdings" pitchFamily="2" charset="2"/>
              </a:rPr>
              <a:t> program ekonomskog oporavka </a:t>
            </a:r>
            <a:r>
              <a:rPr lang="sr-Latn-RS" sz="2200" dirty="0" smtClean="0">
                <a:sym typeface="Wingdings" pitchFamily="2" charset="2"/>
              </a:rPr>
              <a:t>(</a:t>
            </a:r>
            <a:r>
              <a:rPr lang="sr-Latn-RS" sz="2000" dirty="0" smtClean="0">
                <a:sym typeface="Wingdings" pitchFamily="2" charset="2"/>
              </a:rPr>
              <a:t>država</a:t>
            </a:r>
          </a:p>
          <a:p>
            <a:pPr>
              <a:buNone/>
            </a:pPr>
            <a:r>
              <a:rPr lang="sr-Latn-RS" sz="2000" dirty="0" smtClean="0">
                <a:sym typeface="Wingdings" pitchFamily="2" charset="2"/>
              </a:rPr>
              <a:t> interveniše u privredi-organizuje proizvodnju,</a:t>
            </a:r>
          </a:p>
          <a:p>
            <a:pPr>
              <a:buNone/>
            </a:pPr>
            <a:r>
              <a:rPr lang="sr-Latn-RS" sz="2000" dirty="0" smtClean="0">
                <a:sym typeface="Wingdings" pitchFamily="2" charset="2"/>
              </a:rPr>
              <a:t> javne radove, isplate plata,i novčane pomoći za</a:t>
            </a:r>
          </a:p>
          <a:p>
            <a:pPr>
              <a:buNone/>
            </a:pPr>
            <a:r>
              <a:rPr lang="sr-Latn-RS" sz="2000" dirty="0" smtClean="0">
                <a:sym typeface="Wingdings" pitchFamily="2" charset="2"/>
              </a:rPr>
              <a:t>nezaposlene, bespovratni krediti za poljoprivrednike)</a:t>
            </a:r>
          </a:p>
          <a:p>
            <a:pPr eaLnBrk="1" hangingPunct="1">
              <a:buNone/>
            </a:pPr>
            <a:endParaRPr lang="en-US" dirty="0" smtClean="0">
              <a:sym typeface="Wingdings" pitchFamily="2" charset="2"/>
            </a:endParaRPr>
          </a:p>
          <a:p>
            <a:pPr eaLnBrk="1" hangingPunct="1"/>
            <a:r>
              <a:rPr lang="en-US" dirty="0" err="1" smtClean="0"/>
              <a:t>Zakonom</a:t>
            </a:r>
            <a:r>
              <a:rPr lang="en-US" dirty="0" smtClean="0"/>
              <a:t>  </a:t>
            </a:r>
            <a:r>
              <a:rPr lang="en-US" dirty="0" err="1" smtClean="0"/>
              <a:t>iz</a:t>
            </a:r>
            <a:r>
              <a:rPr lang="en-US" dirty="0" smtClean="0"/>
              <a:t> 1938. </a:t>
            </a:r>
            <a:r>
              <a:rPr lang="en-US" dirty="0" err="1" smtClean="0"/>
              <a:t>uređena</a:t>
            </a:r>
            <a:r>
              <a:rPr lang="en-US" dirty="0" smtClean="0"/>
              <a:t> </a:t>
            </a:r>
            <a:r>
              <a:rPr lang="en-US" dirty="0" err="1" smtClean="0"/>
              <a:t>minimalna</a:t>
            </a:r>
            <a:r>
              <a:rPr lang="en-US" dirty="0" smtClean="0"/>
              <a:t> </a:t>
            </a:r>
            <a:r>
              <a:rPr lang="en-US" dirty="0" err="1" smtClean="0"/>
              <a:t>plata</a:t>
            </a:r>
            <a:r>
              <a:rPr lang="en-US" dirty="0" smtClean="0"/>
              <a:t> </a:t>
            </a:r>
            <a:r>
              <a:rPr lang="en-US" dirty="0" err="1" smtClean="0"/>
              <a:t>radnika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makslimalan</a:t>
            </a:r>
            <a:r>
              <a:rPr lang="en-US" dirty="0" smtClean="0"/>
              <a:t> </a:t>
            </a:r>
            <a:r>
              <a:rPr lang="en-US" dirty="0" err="1" smtClean="0"/>
              <a:t>broj</a:t>
            </a:r>
            <a:r>
              <a:rPr lang="en-US" dirty="0" smtClean="0"/>
              <a:t> </a:t>
            </a:r>
            <a:r>
              <a:rPr lang="en-US" dirty="0" err="1" smtClean="0"/>
              <a:t>radnih</a:t>
            </a:r>
            <a:r>
              <a:rPr lang="en-US" dirty="0" smtClean="0"/>
              <a:t> sati.</a:t>
            </a:r>
            <a:endParaRPr lang="sr-Latn-RS" dirty="0" smtClean="0"/>
          </a:p>
          <a:p>
            <a:pPr eaLnBrk="1" hangingPunct="1"/>
            <a:r>
              <a:rPr lang="sr-Latn-R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Američki recept uspešno primenile Velika Britanija i Francuska</a:t>
            </a:r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00"/>
                </a:solidFill>
                <a:latin typeface="Adobe Hebrew" pitchFamily="18" charset="-79"/>
                <a:cs typeface="Adobe Hebrew" pitchFamily="18" charset="-79"/>
              </a:rPr>
              <a:t>P</a:t>
            </a:r>
            <a:r>
              <a:rPr lang="x-none" dirty="0" smtClean="0">
                <a:solidFill>
                  <a:srgbClr val="FFFF00"/>
                </a:solidFill>
                <a:latin typeface="Adobe Hebrew" pitchFamily="18" charset="-79"/>
                <a:cs typeface="Adobe Hebrew" pitchFamily="18" charset="-79"/>
              </a:rPr>
              <a:t>rogram ekonomske obnove</a:t>
            </a:r>
            <a:endParaRPr lang="en-US" dirty="0">
              <a:solidFill>
                <a:srgbClr val="FFFF00"/>
              </a:solidFill>
              <a:latin typeface="Adobe Hebrew" pitchFamily="18" charset="-79"/>
              <a:cs typeface="Adobe Hebrew" pitchFamily="18" charset="-79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628800"/>
            <a:ext cx="176368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924944"/>
            <a:ext cx="129614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188640"/>
            <a:ext cx="712879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Latn-RS" sz="3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Pisci izgubljene generacije</a:t>
            </a:r>
            <a:endParaRPr lang="en-US" sz="3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052736"/>
            <a:ext cx="8712968" cy="101566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sr-Latn-R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Naziv za grupu američkih književnika, nobelovaca, koji su se posle I svetskog rata okupljali u Parizu, pisali o ratnim užasima , nepravdama i problemima posleratnog sveta pokušavajući da izleče sopstvenu depresiju :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028" name="Picture 4" descr="https://upload.wikimedia.org/wikipedia/commons/thumb/a/a8/Faulkner.jpg/220px-Faulkn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132856"/>
            <a:ext cx="1656184" cy="2232248"/>
          </a:xfrm>
          <a:prstGeom prst="rect">
            <a:avLst/>
          </a:prstGeom>
          <a:noFill/>
        </p:spPr>
      </p:pic>
      <p:pic>
        <p:nvPicPr>
          <p:cNvPr id="1032" name="Picture 8" descr="http://www.kucazasunce.com/magacin/slike/17717886410052138770e8aaf_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492896"/>
            <a:ext cx="1333500" cy="1693541"/>
          </a:xfrm>
          <a:prstGeom prst="rect">
            <a:avLst/>
          </a:prstGeom>
          <a:noFill/>
        </p:spPr>
      </p:pic>
      <p:pic>
        <p:nvPicPr>
          <p:cNvPr id="1034" name="Picture 10" descr="http://www.antikvarijatzz.hr/media/catalog/products/5822/0058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2132856"/>
            <a:ext cx="1748061" cy="2160240"/>
          </a:xfrm>
          <a:prstGeom prst="rect">
            <a:avLst/>
          </a:prstGeom>
          <a:noFill/>
        </p:spPr>
      </p:pic>
      <p:pic>
        <p:nvPicPr>
          <p:cNvPr id="1036" name="Picture 12" descr="http://dobrevibracije.org/Images/vesti/2011/12/06_hemingvej_a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2204864"/>
            <a:ext cx="1944216" cy="2088232"/>
          </a:xfrm>
          <a:prstGeom prst="rect">
            <a:avLst/>
          </a:prstGeom>
          <a:noFill/>
        </p:spPr>
      </p:pic>
      <p:sp>
        <p:nvSpPr>
          <p:cNvPr id="11" name="Right Arrow 10"/>
          <p:cNvSpPr/>
          <p:nvPr/>
        </p:nvSpPr>
        <p:spPr>
          <a:xfrm>
            <a:off x="6228184" y="3284984"/>
            <a:ext cx="64807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1979712" y="3212976"/>
            <a:ext cx="648072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8" name="Picture 14" descr="http://www.laguna.rs/_img/pisci/stajnbe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4653136"/>
            <a:ext cx="1536105" cy="1769690"/>
          </a:xfrm>
          <a:prstGeom prst="rect">
            <a:avLst/>
          </a:prstGeom>
          <a:noFill/>
        </p:spPr>
      </p:pic>
      <p:pic>
        <p:nvPicPr>
          <p:cNvPr id="1040" name="Picture 16" descr="http://www.laguna.rs/_img/korice/2759/istocno_od_raja-dzon_stajnbek_v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7744" y="4365104"/>
            <a:ext cx="1944216" cy="2492896"/>
          </a:xfrm>
          <a:prstGeom prst="rect">
            <a:avLst/>
          </a:prstGeom>
          <a:noFill/>
        </p:spPr>
      </p:pic>
      <p:pic>
        <p:nvPicPr>
          <p:cNvPr id="1044" name="Picture 20" descr="http://www.laguna.rs/_img/pisci/fsf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4437112"/>
            <a:ext cx="1832992" cy="2420888"/>
          </a:xfrm>
          <a:prstGeom prst="rect">
            <a:avLst/>
          </a:prstGeom>
          <a:noFill/>
        </p:spPr>
      </p:pic>
      <p:pic>
        <p:nvPicPr>
          <p:cNvPr id="1046" name="Picture 22" descr="https://s-media-cache-ak0.pinimg.com/736x/19/d9/b3/19d9b334b750f04baf93bf80689ecc0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48264" y="4365104"/>
            <a:ext cx="1800200" cy="2492896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179512" y="638132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+mn-lt"/>
              </a:rPr>
              <a:t>Džon Štajnbek</a:t>
            </a:r>
            <a:endParaRPr lang="en-US" dirty="0">
              <a:latin typeface="+mn-lt"/>
            </a:endParaRPr>
          </a:p>
        </p:txBody>
      </p:sp>
      <p:sp>
        <p:nvSpPr>
          <p:cNvPr id="19" name="Left Arrow 18"/>
          <p:cNvSpPr/>
          <p:nvPr/>
        </p:nvSpPr>
        <p:spPr>
          <a:xfrm>
            <a:off x="6372200" y="5445224"/>
            <a:ext cx="504056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://opusteno.rs/slike/2012/02/13710-13710/versajski-dvorac-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http://opusteno.rs/slike/2012/02/13710-13710/versajski-dvorac-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oslopoesi.no/tilbakeblikk/2012/wp/wp-content/uploads/2012/10/Gertrude-Stei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3816424" cy="29523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2708920"/>
            <a:ext cx="4644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dirty="0" smtClean="0">
                <a:latin typeface="+mn-lt"/>
              </a:rPr>
              <a:t>Gertruda Stajn</a:t>
            </a:r>
            <a:endParaRPr lang="en-US" sz="24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5976" y="764704"/>
            <a:ext cx="4320480" cy="2031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sr-Latn-R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r-Latn-R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Tako ih je nazvala Gertruda Stajn rekavši tokom jedne diskusije da su svi oni ,,izgubljena generacija”. Zatim je istu rečenicu napisao Hemingvej u uvodu romana ,,</a:t>
            </a:r>
            <a:r>
              <a:rPr lang="sr-Latn-R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Sunce se ponovo radja”.</a:t>
            </a:r>
            <a:endParaRPr lang="en-U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r-Latn-RS" dirty="0" smtClean="0"/>
              <a:t> </a:t>
            </a:r>
            <a:endParaRPr lang="en-US" dirty="0"/>
          </a:p>
        </p:txBody>
      </p:sp>
      <p:pic>
        <p:nvPicPr>
          <p:cNvPr id="1032" name="Picture 8" descr="http://pulse.rs/wp-content/uploads/2013/09/eliot1-500x8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56992"/>
            <a:ext cx="2664296" cy="3212976"/>
          </a:xfrm>
          <a:prstGeom prst="rect">
            <a:avLst/>
          </a:prstGeom>
          <a:noFill/>
        </p:spPr>
      </p:pic>
      <p:pic>
        <p:nvPicPr>
          <p:cNvPr id="1034" name="Picture 10" descr="http://www.malivrt.rs/virtualimage/0118dfe1-4091-4634-ab35-284d51da936f/Pusta-zemlja.axd?resize=100x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3717032"/>
            <a:ext cx="1224136" cy="1954907"/>
          </a:xfrm>
          <a:prstGeom prst="rect">
            <a:avLst/>
          </a:prstGeom>
          <a:noFill/>
        </p:spPr>
      </p:pic>
      <p:pic>
        <p:nvPicPr>
          <p:cNvPr id="1036" name="Picture 12" descr="https://encrypted-tbn2.gstatic.com/images?q=tbn:ANd9GcTmwF73Vxdvl030la72Lp4_55paq2Tq2HO24bjeMuP5EuZqXIu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501008"/>
            <a:ext cx="1944216" cy="2520280"/>
          </a:xfrm>
          <a:prstGeom prst="rect">
            <a:avLst/>
          </a:prstGeom>
          <a:noFill/>
        </p:spPr>
      </p:pic>
      <p:pic>
        <p:nvPicPr>
          <p:cNvPr id="1038" name="Picture 14" descr="https://antikvarijat-studio.hr/upload/catalog/product/11776/634-15-31_557a95884f3c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3212976"/>
            <a:ext cx="18288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68879" y="1052736"/>
            <a:ext cx="500624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Latn-R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Velika Britanija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6146" name="AutoShape 2" descr="data:image/jpeg;base64,/9j/4AAQSkZJRgABAQAAAQABAAD/2wCEAAkGBxQTEhUUExQVFBUXFRQUFxUVFBQXFRcUFBQXFxQUFBcYHCggGBolHBQUITEhJikrLi4uFx8zODUsNygtLisBCgoKDg0OGxAQGywkHyQsLCwsLCwsLCwsLCwsLCwsLCwsLCwsLCwsLCwsLCwsLCwsLCwsLCwsLCwsLCwsLCwsLP/AABEIAKgBLAMBEQACEQEDEQH/xAAcAAABBQEBAQAAAAAAAAAAAAAGAgMEBQcBAAj/xABNEAABAgMEBgUHBwoFAwUAAAABAgMABBEFBiExBxJBUWFxEyKBkaEjQlJicsHRMjNTgrGywhQWQ2Nzg5Kis9IIJUST4TQ1VBUko/Dx/8QAGgEAAQUBAAAAAAAAAAAAAAAAAQACAwQFBv/EADgRAAICAQMDAwIEBQMCBwAAAAABAgMRBCExBRJREyJBMmEUM3GBBhU0QlIjkaEWsSRiktHh8PH/2gAMAwEAAhEDEQA/AB2wLzTEoqrSzq1xbVi2r6uw8RQxm12Shwd9q9BRqvrW5ql3L/S8zRDnkXThqqPUUfVXl2Ghi5XfGfJzGs6PfR7o+6JcT9iJXlhExkEVm66BmYWwhy1LuSjrfRvMocTjSo6ySdqFDFJ4giJK7ZV/SLBj179GDjNXJQl5vEls/OpHq7Fjx4GNijqXcu2zkj7cGduIKSQoEEGhBBBBGwg5GNCLTWwDlIOBDSzFa55QhEVFyEdaMaGnExxUXPgaNqijMJxJgREOAxZjwA2n/D2PJzfts/dXGP1b64D6wz0jD/L5jkj+oiMG/wDLZq9J/q6/3MIWYzjuJ8EN0xLEz7RikSFcKNHiKzKv2Sj/ADoiSr6jO6n+Sv1/9w/vOilnzX7Bz7I0dP8AmI518GCR0nyRiosVgZ4GCwfJ6GDjhhj5EcMNEepDRHqQO0R6kDsEGl0NGs3OkLKegZwPSOAgqH6tGaueA4xWu1cKtluJGuWdd+zbHQHFaocofKOUU8o0xCB5vJIHGMfUa2UvreF4Lul0lt7xVHIJ3n0lOu1RLgsN+lUF1Q55I7O+MyeolL6TptH0aild1zy/HgAX5okkkkk7Sak8yc4ruDe7NaV8YLEeCO3ruKCUAqUcgkVMSRgUbtQksyCywrhuOkF3LPVByHrK+EWIVL5MHU9T/trQVGZkpSjIQlWqMSnKp2cdmMWEooy5WtvM5bg9eS48xLVUgdM0POQDrJHro94qOUZ9mnnA7PSdXp1G0/bIFaxD9jVT+Qpu1fuYlaJJ6Zofo1k1A9RWzkcOUS13ShzwZWt6XTqMyjtI0qyr4MTSatKorMtqwWOzaOIi/Cakso5XU6G2hvK2JS5rjDyimmLlGCswgka9V0JSabPTtjXpQOool1O7rbRwNRE9WpnU/awNJnz5eu67kos49I3scSDl6480+Eaa1ysX3G4wDlYZ3sR4ws5EONxdo5GsdjRXABC4q2IIkRFEQsRPWA2v/D2fJTfts/dXGT1b64fo/wDuPrDPSN/2+Y9lP9REYd/5bNTpP9XX+5gjkZyO2tIrkSIoWPLweSmCJR2C3Rq1WZXwZPi4j4RNR9Rl9XWKo/qHV7/+gmR+oc+6Y0KPzEc0z59Ko6LJEzoVElctxCjEuQo5CEepAaEdpC7RHYOBBLdS483PkFpGq1tecqlv6pp1zwHaRFW/WV0r3bsRsl2NH0jIUW5R94Y9I4AQkjahGSeZqeMYt+unZ9l4Hxi28JZZAvjpLDZLUnqrVShd+UkHcgZKPHKMq2/fEefJ0Gg6T3rvuW3gy6en3XllbilLWc1KNTy4DgMIpt53kzpa63XHsqjhHbPsWYmDRllxzilJIHNWQ7TD4xb4K118K/zJJBdZeit9XWmXEMp9EKBV2nIeMWI0t8mHqOqxW1aywiRL2fIpoCFq9WlSfWVmYsdqS2Ma26djzNlFaV53pk9HLp1EeqPtMOREMs3S1hVxR1jnjCEO3U0uA0bnk0OXTtjDm4gZc090al/TWl3V/wCw2NjW4R23diUnUdMwpKVKBIdaoUK4qSMDzFDGNdpl8rDNfR9Wuo2e8TMrcsN6VVRxPVrgtOKD27DwMVJUuPJ0NGvr1C9rw/BVNvKSoKSSlQxBBIIO8EZQ1NrglklNYmg2u7flaSEzILifTTTXpxBwV4dsTx1KjszKu6I7cyp2+xrtg2pLvt67DiVgZjJSeCknERZjNS4MC/TWUS7bFhkG35s0IBhxAZ3aqCsnbCQOQNti7KFVUjqK/lPZs7IsQ1DWzFgEZ2SW0aLTTjsPIxarsUgNDTcXapYY0fEakHlDWJUIjtWwFyNxWHC0w+EhG0/4ej1Jsesz9jkZvVf7H9n/ANx1Yb6Sf+3v8kf1ERh3/ls1ekf1df7mAvRnxOzveCITEhnt5Y7AZMuA40Vt1fdP6oeKx8Im0/1GR1v8uP6hjfT/AKGa/YO/dMaNH5iOaZ87mOgIzqYdEDHBEyYUch6WwsnaQUhuSTZ1nuvrDbKFOLVklIqeZ3DHM4Q22calmTCbFc7RixLpD1oFCnMw2pXkkbqgfOHw5xiarqM57Vj4xCC9l9mJZg9EpK3MEoRkjcTqppUAbIyLLWt1z9y9o6VdNKzj7GS2pep6Y+dcUoeiOqj+EYd8UGrHydZRLSULEI7+WVxnxugemy1+PjjCSJ9kNF1QKuq1XrK3jaE7zxh8NPl7lDV9ajXFqPIfzN+yhIQ0AhIFAEgAADLKL6SisI4+c5TfdJ5bKGZt2ZfNAVeMEaOyV3io6zpJ4QhZJ1o2vKyKaKI1qYITis9mwcTSJIVSluICJ7SO8VktIQlOwKqo8zQiJfRj5ECQrHQERZWFeF+UVrMuFNT1knFCvaTl25xBbTC1Ya/cMW0aXYd/peZHRvpDS1YaqyC0qu5Ry5GMi/RuH3RJCyUXlPA9P6Ow91pYhBOOoqpQeRzT4xmToy9jZ0nVnH22ceQUtSw35VWo82pB2E4pV7KhgYpWRlF4aOs0t9F0c1sYlJ1xlQcbWW1jJSTQ8uI4HCGRbW6ZPqKoWw7ZpYCmSvyHQEzHVVl0gB1TxUPN+zlF+u5NbnHavo/Y3KnjwWa2wpOsCCDkRiOyLCZjNNPDWGU081SCN+cFWhCSdVYCknAgio7oKk1wDBT2hdMFR6A6p9BRw7FbO2LdGq7XhgaB+bknGVarqFIO5Qz4g5Eco39NcprZjHyMqixNZQEhpUU5IJ0QkI2H/D0515wcGD4u/wDEUOqfTEdH6jQdJg/y5/k3/URGBf8Als1ej/1cP3Pn6ZMUYnX6gjt5xKVIcjghrJVzgP8ARKirr37NP3om03Jk9b/Lj+oW34TSQmv2Dn3TGjR+YjmWfOtI6DBGKAiRJiFUiVIBIkZJx5YbaQpxZyShJUedBs4wZ2QgsyYg+uxommHl1miGGxioApU4eGFUp8eUZ+o6nFLEAqLDCetSWs5ssSSENgfLcOKid6lHFRjFtulP3TJ64OTwkZ7bF7FrJ1VEn01fhT8YpysfwalWhWM2MGn3Ss1USTvJiNyyW1CuO0RcpZzjpo2kq3nIDmTBSyR3WKvll3J3aUnFY1juHyR8YmUDNu1c3tEt2rMcVhSg90SLYqtt7tlnLWIkYqNTCewCZMTjLCNZRShI2n7AMyeAh0YSlshZAq3r+rVVEv1E+mfln2R5v28otw06r90v9hoEPPFRJJJJNSSakneSYZO3ue2wRAiPtYSSqOicWiE4BA7GHIpKYkjR3cgCm6t+ZuRIDa9dsfoXKqRT1dqOzuhl+hrt/XyFPDNmu5f+QtNHQvJS24rAsvUKVH9Ws4HlgYw9ToLIcrKJ6rpVy7oSaZUXp0XnFcmd56FZ+4s/Ye+MazTb+06TR9ebSjev3MynpBbayhxCkLGaVAg9x2RA/a8M3F22ruraZ2z7Sdl/kK6tcUHFJ7Nh4iJI2NcGfq9BCxYktwhlrbafFFeTc3E9U+yr3Rbhamc5qNBbVut0RZpsg9sSlHBOGKUrHbzgDchLYrjTyejfQh1BzSsAjmK5HjEsLZQ3jyDGSBejQ6FpLtnr4lhxWH7tzZyV3iNTT9VkvbZ/uDtMgtOQcYcU28hTbiTQpWCCP+OOUaDkrEpRYCKIankBrOgFdHpob0M+Cl/GKPU/piOhyaTpLP8Alr/7v+qmMC/8pmr0df8AjIfufP0zFGB2GoGWhEhTrQpOcAkT9yNL0NtVcmPYb8VK+ETab6mZXXNq6/3CzSSjVs2aV+rp/EoJ98amlj3WpHMy4Pm+Ok7CLJ1CCSAASSaAAVJJyAG0w/ZLcOTSLoaJZh8BybJlms9Wg6ZQp6Jwb+tjwjPv6lGvatZfkPbnc0daZOzWihlKWUeesdZ1wjZXNauGXKMK/UuXum8lvS6ay6fbWv3AW3dJr9ChlCG28gCCpfNRqBWKSvlLjg3LOj01RzJtyM7nbRcdUVOKKjxyHKC8sirhGHCG2gVkJAqTgAM4CiySVkUssu5SwKdZ0/VT7z8O+Jo1+TPu1v8AgXLTwbGqkBIGwYRLsuChOTnyx5u0zvhDCW3aBOeA2kmghAyUVr30SgFLPlFema6g5el9nOLdWl7t5CyBc9aDjyipxZUeOzgBkByi2pKtYSAQVKipOxyYTgENURCgIkwDJKBjooygyPB2D3RiDInWiOVwT2tDVYIVWLMXlb7gDu5+lGak6IdP5SzgNVajrpHqLz7DUcoz9R06u3eOzH922DXJG1bOtlqgopQGLa+q+2Tu29oJEYGo0breJrJb0urs07zWwIvTo1dZquXq+3j1f0qRxA+V2Y8IzLNP27xOo0fWar/bbs/PwZ5MMkVGI2EceIiJSaL1tWV7ePsKZtVbeCuunccxyMW4WNGBqtFFvKCK79pIcqgH5Ww5gxYUsmNZTKvlFtKOlte7GCRGpXUtMKSEkwsJoQ7fK6svPNarzYURXVWMFp9lQx7MokqtlU/axPc+fbzaP5iWKi2C82K4pHlEj1kDPmK9katGsjNYlsR4CPQQaPTPsN/eVDeotOEcBjyaVpHX/lj3Nr+qmMG/8pmt0f8Aq4fuYNMpijA7DUIjNmJCpXzg6M4aJL3o1rQi3UzJ4M/a5E+m5Zmde/Lr/cINMw1bJmOJZH/ztn3RsaH85HMS4Mgulo2nJ2i9XoGT+ldBFRvbRmrngOMbF2vrqXanljFF8mw2FdOQspvperrgdaYeI1vq7E8k484w9RrZ2bSe3gmqrdku2KywdvNpRAqmVRrfrFghP1UZnmacozpanbETeo6I8KV+32M/nLRdeV0jqytWPIA7EjIRSsm5vc6bR6avTw9i3KKdJJiasy9dPD3HJaxlqxV1Bx+UeQ+MWlAwr9Wo7ImCUDfyMOO3viVRSM+y2U+SbLWlTBePGCRi1zjZ84QhEOctZprbrH0U59u6Hwh3AyDto2y47gTRPoDLt3xdrjGCAV5VEkrdgCKxWk2OPUhuBHQmJ4QbG5HMos9sUIeVLLGaFDmk/CJO9fDAI6NW49xheovIMHig7j3GA5/cODwQdx7jCVi8gwT5Gyn3TRtl1fstqPui1DUwivcxYL9nRxaahUSa+1TaT3KUDDnrtP8AMhdrOOXKtSXIcEs+hScQtuhUDvBbUSIZLVaexY7sh3Dy6WkGeQQ1PSsw4B+mQw5rj20BPW5ih4GMu/T0p91bClkL7du1Kz6dfVKHFCocCdVfDXSoCvI48RGVZSp/qaOl6hdp9s5iZJei5cxKqNUFxGxxsEj6wzSfDjFb05RNuGrpuWc4YKONKQa0UkjI0IIh67itaoy+UXcjeBdB0gKwPOHyhz2GHxk87lS3TQlvEPbq22KgoVUePaNkTmZOLi8M12y5wOIHKENKW3pHVOsBAayIrbJkWkuKdShKXFgBagKFQBqNamZ4w9zk0kIb0gGtmvji2e51MVr/AMtmp0b+rh+5iEwnCKMDtL47ENOcSNGfFYkdUMYGAvaSNe0G5TP7n8cT6blmR136a/3NMnGUODVcSlYBCgFAEayTVJodoNDFyLw8nO7Azee8My3VErKOuq+kKfJj2QDVXgOcQTsknsss0dJpKZ722JLwZPbkvaMwvWfamFq2Do1aqeCQBQRVn6k3lo6Wi3SVRxXJIr2LtzS3A2Jd3WrkW1AdpOAgKuXGB0tXpo795pEhoxbba1ppZWuldRB1UJwy1s1c8ImhpY8sytV/EFkvZUsL/kHJ+yWWlHo20p44k95xixGuMeDDu1NtrzJlW6yYcQkKYaggK2YlwM6knJKUlSjySIdGDkIYVduedxakpgJORLaqkdoi0qIf3SGZKmdu3NtfOSz6d5LS6d9KQnVFfSw5KpSSM8IW4TkLIjoELkAsCHpBHAwrPVVT2TFmDihh5Mqs4hCiOCSYbLd8hPoics+uIrGVlfckw/BTzEtvELb7iwQnWiIG4sDOIg4BgsbNtJSCIGPuLDNCsK1gsDGFshPKLxSQoQuRZ8lDakmRiKwuBFWicKTjBEWAfC00O6Gjku1//IM27Y9RUDCBkOW/IH6nRLII6pwPxg/sBNpciz1FVELfwDO24cXQtqhAJggww9dQHEcxCBkFJlhTS+EJ7Dkn/wDhEvqqtnv+wk9ziYhux2Mv9J21cN/lmKLjN4Z381lEJwYxKnky7I4kcc3w4bPya1oKd/6pPBk/1BE2n5bMbrf0w+xo869Qxayc+tyGt6FkPaQ1O4wRdvksLFRUlRhJjWnwevHNaqCIQdzL7RWCqDgRBcTCwLcRKSGuum+AI0+7d30NpBIxwhZaAXcwk7IWUIhKcIwUKjjCWwint26LLySpCRXlCTC1gzS07udEo9Xwg92+ALciNyY3eAgjsFnIyYrl4QBYLgt1ogbYWf1BgKrMsKjYwgd36gyZd+fs3vb/ANsfGKf4iZ1n8o033/3GnL5zJz6I/U+BhfiJjZdH074RHXex/wBFr+FX90FXtkMukVeRhV6nfQb7lf3Q71WQvpVa+RP50u+g3/N8YPqsZ/LK18kmWvzMN/JDYO+ij74XqsMenVJ7kz8/p5f+oUnggJSPARWsts8m1ptBo2sOOR4Xznv/ACVn2ghQ8UxH69i+S4+kaNr6Bt6+U3mS2rm2PcREq1E/koXdD063SGUX8m05dEPqH3mJfXl8FL+Vaf5Q9+fs4rArRy6NNIa77PJZj0jSy+Hn9SsnryOq+Uhs8goe+HxufyU7uj1Q4Iqb0OZFCMN+t8Yf6rKK0EeGx6Wve8g9VKB/EffA9Qeunw+S0/PydcAHTqQBsbokfE98VrLJ/DNvQ9P0mPdHI+m+E4BQvFY/WBKvEivjDFqbF8l2/o2kmsxjj9CLOXxmnW1MrUkIUKKCUAVFd5x2RI7pSWGVNP0yimxSS3RTgxXkbUGMPJh8WVdRHDGRuiQrfGCzsC3n5Uq6Fwt64AUUgVISSRiRhmcoXc4r2kXoVWtK1ZRe/nxPAfPa3FSEE99IC1FnkfZ0XSP3KOBJv7O+mg/u0w+Oos8laXSNL4YkX7nDtb/2x8YL1E/I1dF074TFOX0naV/KFI4ICUjuAx7Yieosb2ZoR6Ro64e6JFmL/wA2rBakOcVJof5aRYhbLG5jX9O0+X2rBWrvW6TihH83xh/qso/y+PwzwvQ56CP5vjC9US6dB/JJlL3PINUpbB36qj9phsrmWaelVZyywXpBntkwU8EobH4YilbZ5NKHT9EuYnE6QJ4/6pf8Lf8AbDfUt8kkdFoG8dn/ACOovxPfTlXtIbP4YHr2r5Jv5Ro58ROqv3P/AE+qPVQge6E9RZ5GR6PpIv3RGH72TKx11Ic9pAr3ppBjqZ/JHqOh6aazBYKtd43Afm2+5fxiwr8mPPpMYywOt3teGSGv4Vf3QPWfwFdKrRKlb1zHygG0nfqE92sSIjnqJrgvabolUvdMmfnrPf8AkrHABsDwTEDvs8mouj6H/AE1t0gp5DOLiJggRyChrElEEilDKGlIhyZC4YEEQckbR5CqQnuNUnFlhLTFc4rzhg2NNqFLZkqlYZkvYUiJMM7YkhIoaijwRUmhiQpRzFj/AMoQ3gsJqa3IUwzTGJYszb6mnkaBrzh+Cun3Dsu5QxHJZLNFnbIt5d6oitKLR0GmvUluefarjCixt9fc8jLa9kFkVc8bMccTUQkOsj3IiHCJk9ii1h7nlJrlnCE453Q6xM0wMRuGd0TU6rt9syRQGGZZbUa5b5EuPJTB7G2MsvrrWxXzEyTE6gkZN+rlP5I5XDyp3tnQIXCDFNj7bUMbLddOR0N0huclhVYGX4cmirepIjpVDyom08kll8iGTjkuU3yiT2nwqIJRaNam+NqwKxENwPTcTpQDBHOuM0NiVFYPeyH8KkPAQ1vJZSwjlYARpDoOcPw0VIWxnyccbhyfkFlfgaKYcmQuLRyHAEqEIY45EFEFbETgNKTDyvKLRxKqQ2SyCLcWT5Z+IJQNWjUZ5JWcM3RoLEkQplndEkZGbqaHjuRHbXQxK0Uqp4e4+rEQEWZpWIgPN0MSRZk3V9kthOeUHAxP5JEs/QxHNZL2n1Lg8luy5rCK0kb9NitWRmYapiIdF7bla6lp9yEtOQsArsT2EzDe2HJkd9edxhBiQrxeBamgRUZw1MfKpTWVyR1AiHrDKb74bDalGHLYhnJy5GiIJA0cSIQkPtmF8Fip4J8vSK8jV0+GSNSGZLnp5GHmKw6E0uSvfpsla61SLCkmYtlTgeSYTGwlkdQN0AsQTW8SS1NekIjcfBdr1WNpEhBByMRNNFuM4y3ixetvgNEyntujtYAe9M9WEDuQ0qW3Q/v8kEtKv7RsKUmHYTIszhyOBQVA4JMxmtthpSIKk2ROGBBh5G9j0EaxCkQckcoZGVJgpleUDiTSC0MUnFk6WfiCUTW0+o2wSaViHLRecVOJBmmKYiLEJ/DMnU6bteUMIcpEjKsJtPcdWAqGonko2LJCWgpMSrcy7a5VvKPDHKEFPPBJln6RHOGeC7ptT2PDLVpwKEV2sG/XZG1bEZ5qmMFP4Kd1Xa8pCm11whzDXJTWGMuN0hyZXnU0ziDSC0CMsMdICoapYJu2MyM5Lw5TyVLNPgYUiJMlOdTQ2Uw4i7WhSYA6LwSWHIilEv0WpE9C6xBKJq12KQuGkzSYhxgGHwlggt08ZldMSpGUTxsTMe/RygRg4REmM8FOM3B4Y6l2sDtJY3KR1Kt2EDt8joyS4HRNK3wPTRYWrmjv5YdwhekhfjZLlHPyzgIHpIH45+CZJMOHz0AcyfdEz02TNh15wDy7t25J1Pl33df1NRKR/EkkwlpFjdjLf4itl9EVj7l0/ojYWmrE0se2lKvu6sL8OvhkS63PlwRSu6M3WleUeGpvS2a+KoX4Z+Sb+f4X0jp0ZIWKtzPYpoV8FQfwzXyM/nje7gQXtGix/qE/7R/uhfh35Eutx+YjY0dq/wDIT/tn+6F+G+4f55Ff2nHNHC9j6T+7UPxQnQ18jZdbrfMStmbgup/SoPYoQvRkMfVKn8EZNz3QfnG/5vhC9BsUerQi8pBPYVxm1/OzB/doA8VE/ZA/CLyWH/EUksRiEytE8spPVfey29GfwiF+ES+SL/qC2XMUB1vaLXWiSh1K08UKSe2hMO9B+Rj6pXLlA7+azqTQrQO1Xwgeiww6rXH4LFm5KnE/Poru1VfbWEqZL5HT6rCS+kqZ6577JzQocCr4Q/02VVr61uhoXbcKCsLRgCSKqqKdkN7GSLX1t7FbKzGrFecMmzpdU4Fo04FCK7Xab1NsbYjDrVDUQ5SyVLaXDLQRXJu+ieWtC3C3qpChRIVWpptOGzvieurvfJm67qUtPBPtyXVo6LVpNUPgji2a+Com/DfczP50nvKJGltHqicZgDk0T+KA9L9xy66lxEuGdGKFDGZV2ND+6B+FfkT/AIgk/wCwQ/onHmzPe18Fw5UNfJG+tp8wKma0WuDJ9J5tkfiMH0ZeRj6tW+YlW/o9fT+kR3KhejIb/M6ucERVzXh57f8AN8IHosdHqlfgkyl03K4uoT9VR+EN/DtliPW4w4QV2XcFlY68yuvqoSB4kwvwsPIZfxJZ8RL1nRdKEfPzHe1/ZB/C1+WR/wDUd/iP/I6rRLKkYPP97R/BB/Cw+GwP+Ib3zBf/AH9yjtnQ0CCWZg8loB8UkfZBVHbwyCfVVP644/QArWuBNsE1CVDeCr4Q7sZEtbDOxUCynRgrVHMn4QvSZJHqMFyPCxlnz0d5+EB1Mc+o1nFWGv0kd5+ED0mN/H1sb/8ARV70d5+EL02L8dUGKrtIOKFUi12mQRl2Y81kQqm7OB2sT35LSyb0vsEVKuRg4EaNYt9GnkhLuB8IWGIh2tb9mocKUzjTbg2axoDuKhgO+Jo6a2SyosGUjstbzDgp0rS/WQ4g99DDHRYnvEXcNTM8wCfLtV3dIiv2wPSn/iLuEpn2/pEfxp+ML0p+AqQ4pKVioIIORFCDyMNxgWSrm5SkAWSE2opOELAshVYV4qUSqFgRbWrb0mnqvPNoURXVUoVodtIa5wXJZp0d9qzCLaAm125VypZmGl8AtNe4wFbF8MdPQ6iO8oModZSDhD8ordsvlMmon0rGquENSa5Km0pIoClIOBCq0yIIxgPgdHaSM6TjlnFV8nRxfdwPMPkRHKKaLVOplWy0ZeChFdwwb1V8bUHmjCyFkvPo+SkJb5qJ1j3ADvizpFnc5r+IpRi4wX6miyc3XqrEXjlzk5ZlRrIhCIrDikGhhCyWrLoIrC4DuQV25KZGYZww+cRn3wz1I+SdaW5rKi2RHrRlFf6hn/cR8YPevIfwl/8AgyA43LuGiHWlKOQS4kk8gDCUk/kbLTWxWZRZDmrKKcocQEQLUg504VELD+ExdxbWfbpTgT4iHdsg5YRSt42qddxCeakiD2S8AFOX0kEmipuXB3F1HuMPWmtfEWDuSIcxfWyl4Km2D9avuh34W3/Fh7kD1ozdju5TcuDxVT3Qvwty/tYO5FC/Zkgr5ubl1cnUe8wHp7v8RdyIrlgt+a62rktJ98R+nNcoWckc2GfSHeIXY/ATJzMKPnK7zFjuQDnSHfD/AFPsHA4mYPpK7zEkbKvlDTpeUfOV3mH9sXvATEpXSJ675x2GjiVAxfhfCxYYAnsrR7PzDSXm5c9EoayVqUhII3gE1p2RUt1FVb7U8tCWQ9u1o2lmwFP+WeABKVYNpO0BPnfW7ozL9bOawh6QXlvUwAoNgAoAIpZb5HHFisIKK20WUoSVKUEpG0kAd5gPC3HRg5vCQE2re1CCQwNc+kcEjiBmrwiKVy4Ro09Nk33T48Aq5aK1rK1qKlKNSTmf+IqTWTodJZ6KUY8BRdC7S59ZSkhCE011kVArklI2qhtVLk8k+t6rVRXusy8BVbWjySlUBbsyU7ulcQ2lR4BNCeVY0KtPKX0ps5PUdSlb/akCqJxgudEwsLoCrqA6oA21pjnxieVM4LMkZ3d3MlOzR1FA+ioeBiJklf1r9TO+Iiq+TofnKOhQPAwAppvDFocKTDWs7E0LZVvKNd0KXgQFPsLNNYJdTzHVV9qIk067cop9bn6vbYv0DO/s61KSypogqopCQEUqorUBt4VPZGjp6XbPtRz7aRAuze1mYTVpwKpmk4LT7STiOeXGBbROl4kJPISFpDg4xDsEiKlFIPCEIp7cuzLzYJcTqOfSooFduxQ5+ERWUxn+poaPqV+meI7rwZveG5r8rVWr0jf0iATQeunNPiOMUrKJR3Or0nVKNRtnD8A5TI9oiFGg4qa34CuwL7vM0Q8Onb4mjiRwV53JXfFiu+UeTH1vRqrt4e2QUzFk2farZIoVgZjqPo57x3iNGrV4+lnLanRW6eWJoza9Gjaalqrbq+0NqQekA9ZG3srGnTqK5bSWClhgOU0i7GON0NOhUSKckIVrxJ6uNwHQuJY3p8gOgw71UI8QIjmlIcIIEQ9iERtWMD05EhyGe4J6B3CPAwVNp7CHAuLcNSpbSGsIbMuu4tKXFEJbVjgaqpyyT2wJahR2iA225l7A2hDKqBCUpQkbgBQDuik33PuHhhNWc2+nXbIB3iAIpHtZFUuig9LZ2wG0gqLfCyBdu31abJSwOlUMNbJscjmrsw4xBO9LY19N0myzEp8ADalquzCtZ1ZVuGSU+ykYCK85Se5u1UVVLECMxKKcUEoSpSjkEipgRy+BWuME5SeAgs+5TmCnzqD0E0Ku05DxixGp/JjX9TilisvTeZmzkaiaVGTSTVRO9W6u8xep0zlxwYt107Zd0jM7ctx2ceU8+oqWo4DzUp2IQNgH/MdFpVGuPbEgNE0JWE2+mbWoVWnokJ4BWso05lKe6M/qr+nA6st7zXdUylaqYBKjXgATGLImiszSMeyiuzoMdp4isDgTWRSV7++Fj5HKzGzCC5rikTFU+grEbqp99IfXyVNesVB5eS1DM2e+wvHqhaN4U2QoDtoR2xpaS307kzDlwY9LTKkKC21KQoZKSSCO0R0+K7YkaeDRrq6Ult0RNjWH0qB1vroyPNPdGPqemYXdAcpGvWNb7T6AttaXEHakg47uB4RlThKDxIkzkslSyVCohgiOqXUniIT3WBZfKBG8VxWH6qb8g56o8mo+sjZzFO2K9mnUt0bOi6xdT7Z7x8GZ23YT8qqjyCBkFjFtXJXuNDFSUJR5Oo0uup1CzB4ZXsPqQoKQSlQxCkkgjkRDIlidcZrtkg9u7pGUmiJtOunLpUAa49tOSuYoecWq9Tj2zMDW9Ci/fR/6S2t250jaSC80UpWcnmqZ7nUecedDxjTo1c48PJzF1E6pYmjI703JmZIkrTrt7HWwSmnrDNPbhxMa1OortW2z8EDBmkTNAOGAA8IQWKBiRAQqJQntUQpUxEJLcVZ6aLYTiZcqICQSTkAKk8gIq26SCCWKbrTRFSypI3rGr4HGM62CjshyIT9lrRmIhCT7BvC5LKoaqb2oO7hCEH0s8h1IdYNd42gwhFvJ33VKIVVVVUISneojDsGB7IZZLCLGnpdk0vgD5m0nH69I644TidZaiK8q0HKM2U5Z3O/p0+nccQikRG7MdX802tweohSu+gwgxzL4K9/bT9Ukv3CGw7juO9Z4lkehTyhHbgntixDTt8mLqerVw2r3fkIpqdk7MRqmiVegOs6um/b30EaFGllJ4iYF+pnc/ezPbw38ffJS35BvYE/LI9ZezspGrXo4x+orZ8AitRJqcdvPieMTdijwNOQM4EaPoTtroJh5BODjaT2tqw8FmK2u90Ijo8mp38ng5Zz5RnRFfZLiQvwJ8YxrvoZqdJipaqHfxuYNMye6KMbMbHVajRZ3RXraIiZSyjLnU4iYSItvkt7qvrbfBR6KgRsIwJHgIkhyVNav9IM5iYbcacI6ighZKTtok5RagszRjsyYGkbcbJR4I8DiVxfr1CksMWMFhZNrPS69dhwtq20yUNyknBQ5wbdPXcsNfuDO5q11dKiFURNANL+kFS2TvO1HiOMYmo6ZKC9m6HqSNOk7WSsA1CgRUEEEEbwRgYzmnHZjk8k0aioARmbsxLiSlQStJFClQBBG4gwGsj4WSg8xeP0M7vHoxrVcqdU59GsnV+orNPbUcorWUf4m7pOtuPst3/8AN8mcWjZ7rC9R1Cm17lClRvByI4iKbi19SOkqvrtjmEsnbNtV6XXrsrUg7aZEblJyUOcOjNx4I79PXqFiyJoFiX/bdAbmUhtRFNbNpXtDze2o4xcr1Efk5nWdHnW+6G68FdebR4w+C5LEMrVjQYsq4gD5PZhwjUo1zisT3XkxJxcXiWxlts2I/Kr1Hmyg7DmlXFKhgY1IWRs3RGV1IkwxCkiJY1gFxZUBCYr9zwIK7sXDmJqi1eRa9NYOsofq0beZoIp26yNe3LHGtXau1LyaQGmwV+c6oAuK7dg4CgjJt1M7HuP7S2el0LBBAiBvIuActe6LbgOqBAC9jM7zXW6EnWIHM07ob3IcoSlwgbkLRcl1K6NZAIoafaOMLngkUexpyQ8p3X61STtqantivLPybdfZKGYbFpYMst1YSME1GsrYBt5nhDPSySrqK0y+5t01fCWs6Q1koB1QG22sAVrI2nvJMaWm0/rSUFsjnL7pWTc5N5Zkts6Sp1+tOiZr9EjEDdrKJx4xvQ6XTHjkg7mBLqySVKJJOJJJJJ3knOH9nZsARCEegCOERH2iCfR3X8qNPol/eRFHWfQOiaRaE0r8meQfOacHbqkjxpGTYsxwXNJY4XxkvsZwzMVzjOccM7ynUpxwzrzAVA78Cu08LFsVr0sRE0ZJmPdpHFk+7A8uPZVE1fJl61YrwFE5KgpURhgfsi1H6kYzMvrGpGbXIxnYmTzvEGBSVRLC6UWLA6lcX4XqSG4wXd3bzzEmfIr6lalpdVNnfh5p4ihiG3R1Wr7+RJtGs3V0hsTFEKV+Tumg1HFdRR9RzAdhpGNqen21bx3Q9S8h0i0Sn5QI+yKGHnA8mtWgD/8AsB7CG7RkGJlGo82lxPHMcUnMHiIa4p8k1V86pd1baM1vNoxUiq5Q9InPolHrj2VZK5GnbFS3TfMTpdF1yMvZesPz8GevyxQopUkpUMCFAgg8QYqNuLwzoYRjNd8eCysS3XpY+TVVG1tWKD2eb2Uh8bpQexV1HS6b4vK38mh2PeORnU9DMoShSsCh2im1HZqqOFedDF+nVrOc4Zy2s6JfRmUfdH7FTenQyhQLkivUVn0LhJQfYWalPbXsjZ0/UWvrWTElHDMitayXpZwtPtqaWPNUMxvSRgocRURt1WxsWYsjfJCMSdwjbLt6OWJai3B07gx1lDqJPqo95qeUcxdrJ2bLYk7QwSz/APTFTLe7DhEhMqrdCHY+Svty0mJUeWcAVTBCes4fqjLmaCI52Rii3ptFfqH/AKa/cz+3b8OuVSwCyj0jQuHkck9mPGKktQ5bI6LSdDjDe3dgbMIK6lRJJzJNSeZOcRKT5NGWmi1skkRDYDzg1kNLUPSCTq9+UW65N8IwNdTVB8kRmXVLupLqKpqNZPCJ3HyY3ruGVFhHaN4mW6dEAo0BCUiiRXefhFiunu3K8pNvdgtadquPq1nFVoKAeakbkiL9OIcDWRkLjSqv+GMHDjFxOMwiFIivbX2iERCI9ACGuitjWmXODJ8Vp+EUtfj00GPIdWxL6rTh3IWf5TGNN7FineaX3MnSqkU2kzqYtrglMzERygX6NRhYZJ1gqIt0XPZNbl9cmxi484oCoQ34rUAn7qos6dts53rkFXBfdlxakkpKHMPNV90xfj9SOXMcpGt27DcnIifdF7COhUSRv+GLB2kTr7CwKCyIkjc4PcGBxK4t16hS5AF11b/zMnRFQ+wP0LpJAG5tWaOWI4RFqNDRcsx2Yss167N6ZKfoGl9C8f0LhAVX1Dkvsx4CMS/R20PPKJMoIXJR1GWIimwnEzy0/KTCFzyQbbsyVnU0eRRdMHBgsclbRwNREcqYz5Lmk1t2mf8Apy28Mze8dxJiXqtry7WesgdcD10e8V7IpWadx3XB1Wk61XdhWbSBHWivg1nMJrtX7mJWial1rLo1nFI9RWaeWIizC5rZmPrOm037xWGHX/qclarXRuJSvb0a+q4g+kg1qOaYv0alx+hnK6vRW0PElt5Aa0dEx1z0L6QjYHEEqHAlOB50Ea8OqSxvEpYNxSyg7oyR63K23LTlpVOs8sJrknNavZSMTDJ2RhyWdNpLtQ8Vr9zNrw6RnXKolklhGWuaF0jhsR2VPERSnqm9onUaLoEK/dc+5+AIcUVEkkknEkmpJ3knEmKspNvc34QUViEcIILuXLmZyhQnUaP6VdQk+wM19mHGJq9PKf6GdrOrUab2t5l4NDl7pWfZyOmmVoJH6R8jVruQjKu7MxoU6XfEVk5XV9Zvv+cL7AdebSlL4olWVO7NdfUR2J+UfCNiPTJ4XeZDkjLbbtt2YJKtVI3ITQeNT4wp6OMU8CzkpwYqKTg8CFRZi0DB0GJ1LfYDFhUWK72mDA6lVYvQsU9hCVJhltfaxCdWIcPAg70Qn/3Lv7H8YjP16/00OjyaLeJI/JX/ANi79wxi2cMt6Rf68V90Y0puKaZ10q9thoiCyFpocbcpDWiWFvazTND0+kOPoV5yG1fwKUD98RNp9mzN63Lvqg/AV6QpZCJCZdFMG1Ac19UeKhGjp491iRzb4Pm0pjblXuRiTETgI5SIHWPyciPDjwxHdaJI3ZWGI7E0WvhjToVD42ziwC0PUiaGqXEkHBpNy9LsxLUbmazLOVVHyyR6qz8vkrvirqNHVb7oe1+Apm22BbspPt67DiV5aycloO5aTiIyJ1zreGh2SRM2Mk5QwOSucs51s9UwhZBe8F2mJmpWjoXT+kQKVPrpyVzz4xDOiMjS0nVbtOu17rwZvbl33ZY9YVRWgcTUpO6vongfGKU63BnU6XX06hbPDKcKKSCCUkYgg0IO8EZQk/BNZHu2aCeSv9NNoCTquU85Y63bSlecSrUSRmT6Pp5POArtW/4YSUtkOPHAAYpTxX8Ints7ODB0Oid9mZcGezk048tTjqlKWrNRxJ4cBwjOk3Ldnd6eEKq+yGyJ9hXdmJtWqy2VDas4ITzV7hUw+FbnwR6rXU6aOZvfx8mo3e0fS0qnpZkpdUkVJXQMopjXVVgab1eEXa9PGPO7OU1/XLtR7Ye2P2+SivlphZZq3IgPLAp0pqGU+wM1+A5xsafp/cu6bwvBgue5i9sW29NOF2YdU6s7VHADckZJHAARsV2U1rtgkM+SCFRL68XyxYOKEQ2JNchRHWmMfU144HISlUVoTa2CKBi1CQGhQiaMxuBQMTxtaYsDyFVjRrt71uA5TGI5LDEaPoYs8rdmVgYJbQmvtKJ/BGd1PaMUh0eQ6vMyUysxX6Fz7hjCs4Zc0n9RD9UY1FA7JSQlSYKYyTTGyiHZIWkEej94omjT6Jf3kH3RLVyZvUvy8fcP72z3S2dNNn6Iq7WyF/hjT0ku26LOefBg8dG2pEYgoiCUBCaRC0FHCIjcEwiSIglDAcnqRHugndaJYXtcgwdqDEnfGfAMHgILyvkGCVZtpOy7gcZcU2sZKQaHkd44HCBKzuXbJbBNYurplXgibAB+kSOqfaHmnw5RQso+UE0mRvuy4BiCCKgjERWHFwzNsPjYYQskaeu+2tJCciMRQEEbajIwHutx0ZdrzHZmbXk0cEVUxRB9A/IPsnzfsiCdEXujZ0vWpw9thn03Z7rSihxtSVDZQnDeCMCIquDRuw1VVi7k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8" name="AutoShape 4" descr="data:image/jpeg;base64,/9j/4AAQSkZJRgABAQAAAQABAAD/2wCEAAkGBxQTEhUUExQVFBUXFRQUFxUVFBQXFRcUFBQXFxQUFBcYHCggGBolHBQUITEhJikrLi4uFx8zODUsNygtLisBCgoKDg0OGxAQGywkHyQsLCwsLCwsLCwsLCwsLCwsLCwsLCwsLCwsLCwsLCwsLCwsLCwsLCwsLCwsLCwsLCwsLP/AABEIAKgBLAMBEQACEQEDEQH/xAAcAAABBQEBAQAAAAAAAAAAAAAGAgMEBQcBAAj/xABNEAABAgMEBgUHBwoFAwUAAAABAgMABBEFBiExBxJBUWFxEyKBkaEjQlJicsHRMjNTgrGywhQWQ2Nzg5Kis9IIJUST4TQ1VBUko/Dx/8QAGgEAAQUBAAAAAAAAAAAAAAAAAQACAwQFBv/EADgRAAICAQMDAwIEBQMCBwAAAAABAgMRBCExBRJREyJBMmEUM3GBBhU0QlIjkaEWsSRiktHh8PH/2gAMAwEAAhEDEQA/AB2wLzTEoqrSzq1xbVi2r6uw8RQxm12Shwd9q9BRqvrW5ql3L/S8zRDnkXThqqPUUfVXl2Ghi5XfGfJzGs6PfR7o+6JcT9iJXlhExkEVm66BmYWwhy1LuSjrfRvMocTjSo6ySdqFDFJ4giJK7ZV/SLBj179GDjNXJQl5vEls/OpHq7Fjx4GNijqXcu2zkj7cGduIKSQoEEGhBBBBGwg5GNCLTWwDlIOBDSzFa55QhEVFyEdaMaGnExxUXPgaNqijMJxJgREOAxZjwA2n/D2PJzfts/dXGP1b64D6wz0jD/L5jkj+oiMG/wDLZq9J/q6/3MIWYzjuJ8EN0xLEz7RikSFcKNHiKzKv2Sj/ADoiSr6jO6n+Sv1/9w/vOilnzX7Bz7I0dP8AmI518GCR0nyRiosVgZ4GCwfJ6GDjhhj5EcMNEepDRHqQO0R6kDsEGl0NGs3OkLKegZwPSOAgqH6tGaueA4xWu1cKtluJGuWdd+zbHQHFaocofKOUU8o0xCB5vJIHGMfUa2UvreF4Lul0lt7xVHIJ3n0lOu1RLgsN+lUF1Q55I7O+MyeolL6TptH0aild1zy/HgAX5okkkkk7Sak8yc4ruDe7NaV8YLEeCO3ruKCUAqUcgkVMSRgUbtQksyCywrhuOkF3LPVByHrK+EWIVL5MHU9T/trQVGZkpSjIQlWqMSnKp2cdmMWEooy5WtvM5bg9eS48xLVUgdM0POQDrJHro94qOUZ9mnnA7PSdXp1G0/bIFaxD9jVT+Qpu1fuYlaJJ6Zofo1k1A9RWzkcOUS13ShzwZWt6XTqMyjtI0qyr4MTSatKorMtqwWOzaOIi/Cakso5XU6G2hvK2JS5rjDyimmLlGCswgka9V0JSabPTtjXpQOool1O7rbRwNRE9WpnU/awNJnz5eu67kos49I3scSDl6480+Eaa1ysX3G4wDlYZ3sR4ws5EONxdo5GsdjRXABC4q2IIkRFEQsRPWA2v/D2fJTfts/dXGT1b64fo/wDuPrDPSN/2+Y9lP9REYd/5bNTpP9XX+5gjkZyO2tIrkSIoWPLweSmCJR2C3Rq1WZXwZPi4j4RNR9Rl9XWKo/qHV7/+gmR+oc+6Y0KPzEc0z59Ko6LJEzoVElctxCjEuQo5CEepAaEdpC7RHYOBBLdS483PkFpGq1tecqlv6pp1zwHaRFW/WV0r3bsRsl2NH0jIUW5R94Y9I4AQkjahGSeZqeMYt+unZ9l4Hxi28JZZAvjpLDZLUnqrVShd+UkHcgZKPHKMq2/fEefJ0Gg6T3rvuW3gy6en3XllbilLWc1KNTy4DgMIpt53kzpa63XHsqjhHbPsWYmDRllxzilJIHNWQ7TD4xb4K118K/zJJBdZeit9XWmXEMp9EKBV2nIeMWI0t8mHqOqxW1aywiRL2fIpoCFq9WlSfWVmYsdqS2Ma26djzNlFaV53pk9HLp1EeqPtMOREMs3S1hVxR1jnjCEO3U0uA0bnk0OXTtjDm4gZc090al/TWl3V/wCw2NjW4R23diUnUdMwpKVKBIdaoUK4qSMDzFDGNdpl8rDNfR9Wuo2e8TMrcsN6VVRxPVrgtOKD27DwMVJUuPJ0NGvr1C9rw/BVNvKSoKSSlQxBBIIO8EZQ1NrglklNYmg2u7flaSEzILifTTTXpxBwV4dsTx1KjszKu6I7cyp2+xrtg2pLvt67DiVgZjJSeCknERZjNS4MC/TWUS7bFhkG35s0IBhxAZ3aqCsnbCQOQNti7KFVUjqK/lPZs7IsQ1DWzFgEZ2SW0aLTTjsPIxarsUgNDTcXapYY0fEakHlDWJUIjtWwFyNxWHC0w+EhG0/4ej1Jsesz9jkZvVf7H9n/ANx1Yb6Sf+3v8kf1ERh3/ls1ekf1df7mAvRnxOzveCITEhnt5Y7AZMuA40Vt1fdP6oeKx8Im0/1GR1v8uP6hjfT/AKGa/YO/dMaNH5iOaZ87mOgIzqYdEDHBEyYUch6WwsnaQUhuSTZ1nuvrDbKFOLVklIqeZ3DHM4Q22calmTCbFc7RixLpD1oFCnMw2pXkkbqgfOHw5xiarqM57Vj4xCC9l9mJZg9EpK3MEoRkjcTqppUAbIyLLWt1z9y9o6VdNKzj7GS2pep6Y+dcUoeiOqj+EYd8UGrHydZRLSULEI7+WVxnxugemy1+PjjCSJ9kNF1QKuq1XrK3jaE7zxh8NPl7lDV9ajXFqPIfzN+yhIQ0AhIFAEgAADLKL6SisI4+c5TfdJ5bKGZt2ZfNAVeMEaOyV3io6zpJ4QhZJ1o2vKyKaKI1qYITis9mwcTSJIVSluICJ7SO8VktIQlOwKqo8zQiJfRj5ECQrHQERZWFeF+UVrMuFNT1knFCvaTl25xBbTC1Ya/cMW0aXYd/peZHRvpDS1YaqyC0qu5Ry5GMi/RuH3RJCyUXlPA9P6Ow91pYhBOOoqpQeRzT4xmToy9jZ0nVnH22ceQUtSw35VWo82pB2E4pV7KhgYpWRlF4aOs0t9F0c1sYlJ1xlQcbWW1jJSTQ8uI4HCGRbW6ZPqKoWw7ZpYCmSvyHQEzHVVl0gB1TxUPN+zlF+u5NbnHavo/Y3KnjwWa2wpOsCCDkRiOyLCZjNNPDWGU081SCN+cFWhCSdVYCknAgio7oKk1wDBT2hdMFR6A6p9BRw7FbO2LdGq7XhgaB+bknGVarqFIO5Qz4g5Eco39NcprZjHyMqixNZQEhpUU5IJ0QkI2H/D0515wcGD4u/wDEUOqfTEdH6jQdJg/y5/k3/URGBf8Als1ej/1cP3Pn6ZMUYnX6gjt5xKVIcjghrJVzgP8ARKirr37NP3om03Jk9b/Lj+oW34TSQmv2Dn3TGjR+YjmWfOtI6DBGKAiRJiFUiVIBIkZJx5YbaQpxZyShJUedBs4wZ2QgsyYg+uxommHl1miGGxioApU4eGFUp8eUZ+o6nFLEAqLDCetSWs5ssSSENgfLcOKid6lHFRjFtulP3TJ64OTwkZ7bF7FrJ1VEn01fhT8YpysfwalWhWM2MGn3Ss1USTvJiNyyW1CuO0RcpZzjpo2kq3nIDmTBSyR3WKvll3J3aUnFY1juHyR8YmUDNu1c3tEt2rMcVhSg90SLYqtt7tlnLWIkYqNTCewCZMTjLCNZRShI2n7AMyeAh0YSlshZAq3r+rVVEv1E+mfln2R5v28otw06r90v9hoEPPFRJJJJNSSakneSYZO3ue2wRAiPtYSSqOicWiE4BA7GHIpKYkjR3cgCm6t+ZuRIDa9dsfoXKqRT1dqOzuhl+hrt/XyFPDNmu5f+QtNHQvJS24rAsvUKVH9Ws4HlgYw9ToLIcrKJ6rpVy7oSaZUXp0XnFcmd56FZ+4s/Ye+MazTb+06TR9ebSjev3MynpBbayhxCkLGaVAg9x2RA/a8M3F22ruraZ2z7Sdl/kK6tcUHFJ7Nh4iJI2NcGfq9BCxYktwhlrbafFFeTc3E9U+yr3Rbhamc5qNBbVut0RZpsg9sSlHBOGKUrHbzgDchLYrjTyejfQh1BzSsAjmK5HjEsLZQ3jyDGSBejQ6FpLtnr4lhxWH7tzZyV3iNTT9VkvbZ/uDtMgtOQcYcU28hTbiTQpWCCP+OOUaDkrEpRYCKIankBrOgFdHpob0M+Cl/GKPU/piOhyaTpLP8Alr/7v+qmMC/8pmr0df8AjIfufP0zFGB2GoGWhEhTrQpOcAkT9yNL0NtVcmPYb8VK+ETab6mZXXNq6/3CzSSjVs2aV+rp/EoJ98amlj3WpHMy4Pm+Ok7CLJ1CCSAASSaAAVJJyAG0w/ZLcOTSLoaJZh8BybJlms9Wg6ZQp6Jwb+tjwjPv6lGvatZfkPbnc0daZOzWihlKWUeesdZ1wjZXNauGXKMK/UuXum8lvS6ay6fbWv3AW3dJr9ChlCG28gCCpfNRqBWKSvlLjg3LOj01RzJtyM7nbRcdUVOKKjxyHKC8sirhGHCG2gVkJAqTgAM4CiySVkUssu5SwKdZ0/VT7z8O+Jo1+TPu1v8AgXLTwbGqkBIGwYRLsuChOTnyx5u0zvhDCW3aBOeA2kmghAyUVr30SgFLPlFema6g5el9nOLdWl7t5CyBc9aDjyipxZUeOzgBkByi2pKtYSAQVKipOxyYTgENURCgIkwDJKBjooygyPB2D3RiDInWiOVwT2tDVYIVWLMXlb7gDu5+lGak6IdP5SzgNVajrpHqLz7DUcoz9R06u3eOzH922DXJG1bOtlqgopQGLa+q+2Tu29oJEYGo0breJrJb0urs07zWwIvTo1dZquXq+3j1f0qRxA+V2Y8IzLNP27xOo0fWar/bbs/PwZ5MMkVGI2EceIiJSaL1tWV7ePsKZtVbeCuunccxyMW4WNGBqtFFvKCK79pIcqgH5Ww5gxYUsmNZTKvlFtKOlte7GCRGpXUtMKSEkwsJoQ7fK6svPNarzYURXVWMFp9lQx7MokqtlU/axPc+fbzaP5iWKi2C82K4pHlEj1kDPmK9katGsjNYlsR4CPQQaPTPsN/eVDeotOEcBjyaVpHX/lj3Nr+qmMG/8pmt0f8Aq4fuYNMpijA7DUIjNmJCpXzg6M4aJL3o1rQi3UzJ4M/a5E+m5Zmde/Lr/cINMw1bJmOJZH/ztn3RsaH85HMS4Mgulo2nJ2i9XoGT+ldBFRvbRmrngOMbF2vrqXanljFF8mw2FdOQspvperrgdaYeI1vq7E8k484w9RrZ2bSe3gmqrdku2KywdvNpRAqmVRrfrFghP1UZnmacozpanbETeo6I8KV+32M/nLRdeV0jqytWPIA7EjIRSsm5vc6bR6avTw9i3KKdJJiasy9dPD3HJaxlqxV1Bx+UeQ+MWlAwr9Wo7ImCUDfyMOO3viVRSM+y2U+SbLWlTBePGCRi1zjZ84QhEOctZprbrH0U59u6Hwh3AyDto2y47gTRPoDLt3xdrjGCAV5VEkrdgCKxWk2OPUhuBHQmJ4QbG5HMos9sUIeVLLGaFDmk/CJO9fDAI6NW49xheovIMHig7j3GA5/cODwQdx7jCVi8gwT5Gyn3TRtl1fstqPui1DUwivcxYL9nRxaahUSa+1TaT3KUDDnrtP8AMhdrOOXKtSXIcEs+hScQtuhUDvBbUSIZLVaexY7sh3Dy6WkGeQQ1PSsw4B+mQw5rj20BPW5ih4GMu/T0p91bClkL7du1Kz6dfVKHFCocCdVfDXSoCvI48RGVZSp/qaOl6hdp9s5iZJei5cxKqNUFxGxxsEj6wzSfDjFb05RNuGrpuWc4YKONKQa0UkjI0IIh67itaoy+UXcjeBdB0gKwPOHyhz2GHxk87lS3TQlvEPbq22KgoVUePaNkTmZOLi8M12y5wOIHKENKW3pHVOsBAayIrbJkWkuKdShKXFgBagKFQBqNamZ4w9zk0kIb0gGtmvji2e51MVr/AMtmp0b+rh+5iEwnCKMDtL47ENOcSNGfFYkdUMYGAvaSNe0G5TP7n8cT6blmR136a/3NMnGUODVcSlYBCgFAEayTVJodoNDFyLw8nO7Azee8My3VErKOuq+kKfJj2QDVXgOcQTsknsss0dJpKZ722JLwZPbkvaMwvWfamFq2Do1aqeCQBQRVn6k3lo6Wi3SVRxXJIr2LtzS3A2Jd3WrkW1AdpOAgKuXGB0tXpo795pEhoxbba1ppZWuldRB1UJwy1s1c8ImhpY8sytV/EFkvZUsL/kHJ+yWWlHo20p44k95xixGuMeDDu1NtrzJlW6yYcQkKYaggK2YlwM6knJKUlSjySIdGDkIYVduedxakpgJORLaqkdoi0qIf3SGZKmdu3NtfOSz6d5LS6d9KQnVFfSw5KpSSM8IW4TkLIjoELkAsCHpBHAwrPVVT2TFmDihh5Mqs4hCiOCSYbLd8hPoics+uIrGVlfckw/BTzEtvELb7iwQnWiIG4sDOIg4BgsbNtJSCIGPuLDNCsK1gsDGFshPKLxSQoQuRZ8lDakmRiKwuBFWicKTjBEWAfC00O6Gjku1//IM27Y9RUDCBkOW/IH6nRLII6pwPxg/sBNpciz1FVELfwDO24cXQtqhAJggww9dQHEcxCBkFJlhTS+EJ7Dkn/wDhEvqqtnv+wk9ziYhux2Mv9J21cN/lmKLjN4Z381lEJwYxKnky7I4kcc3w4bPya1oKd/6pPBk/1BE2n5bMbrf0w+xo869Qxayc+tyGt6FkPaQ1O4wRdvksLFRUlRhJjWnwevHNaqCIQdzL7RWCqDgRBcTCwLcRKSGuum+AI0+7d30NpBIxwhZaAXcwk7IWUIhKcIwUKjjCWwint26LLySpCRXlCTC1gzS07udEo9Xwg92+ALciNyY3eAgjsFnIyYrl4QBYLgt1ogbYWf1BgKrMsKjYwgd36gyZd+fs3vb/ANsfGKf4iZ1n8o033/3GnL5zJz6I/U+BhfiJjZdH074RHXex/wBFr+FX90FXtkMukVeRhV6nfQb7lf3Q71WQvpVa+RP50u+g3/N8YPqsZ/LK18kmWvzMN/JDYO+ij74XqsMenVJ7kz8/p5f+oUnggJSPARWsts8m1ptBo2sOOR4Xznv/ACVn2ghQ8UxH69i+S4+kaNr6Bt6+U3mS2rm2PcREq1E/koXdD063SGUX8m05dEPqH3mJfXl8FL+Vaf5Q9+fs4rArRy6NNIa77PJZj0jSy+Hn9SsnryOq+Uhs8goe+HxufyU7uj1Q4Iqb0OZFCMN+t8Yf6rKK0EeGx6Wve8g9VKB/EffA9Qeunw+S0/PydcAHTqQBsbokfE98VrLJ/DNvQ9P0mPdHI+m+E4BQvFY/WBKvEivjDFqbF8l2/o2kmsxjj9CLOXxmnW1MrUkIUKKCUAVFd5x2RI7pSWGVNP0yimxSS3RTgxXkbUGMPJh8WVdRHDGRuiQrfGCzsC3n5Uq6Fwt64AUUgVISSRiRhmcoXc4r2kXoVWtK1ZRe/nxPAfPa3FSEE99IC1FnkfZ0XSP3KOBJv7O+mg/u0w+Oos8laXSNL4YkX7nDtb/2x8YL1E/I1dF074TFOX0naV/KFI4ICUjuAx7Yieosb2ZoR6Ro64e6JFmL/wA2rBakOcVJof5aRYhbLG5jX9O0+X2rBWrvW6TihH83xh/qso/y+PwzwvQ56CP5vjC9US6dB/JJlL3PINUpbB36qj9phsrmWaelVZyywXpBntkwU8EobH4YilbZ5NKHT9EuYnE6QJ4/6pf8Lf8AbDfUt8kkdFoG8dn/ACOovxPfTlXtIbP4YHr2r5Jv5Ro58ROqv3P/AE+qPVQge6E9RZ5GR6PpIv3RGH72TKx11Ic9pAr3ppBjqZ/JHqOh6aazBYKtd43Afm2+5fxiwr8mPPpMYywOt3teGSGv4Vf3QPWfwFdKrRKlb1zHygG0nfqE92sSIjnqJrgvabolUvdMmfnrPf8AkrHABsDwTEDvs8mouj6H/AE1t0gp5DOLiJggRyChrElEEilDKGlIhyZC4YEEQckbR5CqQnuNUnFlhLTFc4rzhg2NNqFLZkqlYZkvYUiJMM7YkhIoaijwRUmhiQpRzFj/AMoQ3gsJqa3IUwzTGJYszb6mnkaBrzh+Cun3Dsu5QxHJZLNFnbIt5d6oitKLR0GmvUluefarjCixt9fc8jLa9kFkVc8bMccTUQkOsj3IiHCJk9ii1h7nlJrlnCE453Q6xM0wMRuGd0TU6rt9syRQGGZZbUa5b5EuPJTB7G2MsvrrWxXzEyTE6gkZN+rlP5I5XDyp3tnQIXCDFNj7bUMbLddOR0N0huclhVYGX4cmirepIjpVDyom08kll8iGTjkuU3yiT2nwqIJRaNam+NqwKxENwPTcTpQDBHOuM0NiVFYPeyH8KkPAQ1vJZSwjlYARpDoOcPw0VIWxnyccbhyfkFlfgaKYcmQuLRyHAEqEIY45EFEFbETgNKTDyvKLRxKqQ2SyCLcWT5Z+IJQNWjUZ5JWcM3RoLEkQplndEkZGbqaHjuRHbXQxK0Uqp4e4+rEQEWZpWIgPN0MSRZk3V9kthOeUHAxP5JEs/QxHNZL2n1Lg8luy5rCK0kb9NitWRmYapiIdF7bla6lp9yEtOQsArsT2EzDe2HJkd9edxhBiQrxeBamgRUZw1MfKpTWVyR1AiHrDKb74bDalGHLYhnJy5GiIJA0cSIQkPtmF8Fip4J8vSK8jV0+GSNSGZLnp5GHmKw6E0uSvfpsla61SLCkmYtlTgeSYTGwlkdQN0AsQTW8SS1NekIjcfBdr1WNpEhBByMRNNFuM4y3ixetvgNEyntujtYAe9M9WEDuQ0qW3Q/v8kEtKv7RsKUmHYTIszhyOBQVA4JMxmtthpSIKk2ROGBBh5G9j0EaxCkQckcoZGVJgpleUDiTSC0MUnFk6WfiCUTW0+o2wSaViHLRecVOJBmmKYiLEJ/DMnU6bteUMIcpEjKsJtPcdWAqGonko2LJCWgpMSrcy7a5VvKPDHKEFPPBJln6RHOGeC7ptT2PDLVpwKEV2sG/XZG1bEZ5qmMFP4Kd1Xa8pCm11whzDXJTWGMuN0hyZXnU0ziDSC0CMsMdICoapYJu2MyM5Lw5TyVLNPgYUiJMlOdTQ2Uw4i7WhSYA6LwSWHIilEv0WpE9C6xBKJq12KQuGkzSYhxgGHwlggt08ZldMSpGUTxsTMe/RygRg4REmM8FOM3B4Y6l2sDtJY3KR1Kt2EDt8joyS4HRNK3wPTRYWrmjv5YdwhekhfjZLlHPyzgIHpIH45+CZJMOHz0AcyfdEz02TNh15wDy7t25J1Pl33df1NRKR/EkkwlpFjdjLf4itl9EVj7l0/ojYWmrE0se2lKvu6sL8OvhkS63PlwRSu6M3WleUeGpvS2a+KoX4Z+Sb+f4X0jp0ZIWKtzPYpoV8FQfwzXyM/nje7gQXtGix/qE/7R/uhfh35Eutx+YjY0dq/wDIT/tn+6F+G+4f55Ff2nHNHC9j6T+7UPxQnQ18jZdbrfMStmbgup/SoPYoQvRkMfVKn8EZNz3QfnG/5vhC9BsUerQi8pBPYVxm1/OzB/doA8VE/ZA/CLyWH/EUksRiEytE8spPVfey29GfwiF+ES+SL/qC2XMUB1vaLXWiSh1K08UKSe2hMO9B+Rj6pXLlA7+azqTQrQO1Xwgeiww6rXH4LFm5KnE/Poru1VfbWEqZL5HT6rCS+kqZ6577JzQocCr4Q/02VVr61uhoXbcKCsLRgCSKqqKdkN7GSLX1t7FbKzGrFecMmzpdU4Fo04FCK7Xab1NsbYjDrVDUQ5SyVLaXDLQRXJu+ieWtC3C3qpChRIVWpptOGzvieurvfJm67qUtPBPtyXVo6LVpNUPgji2a+Com/DfczP50nvKJGltHqicZgDk0T+KA9L9xy66lxEuGdGKFDGZV2ND+6B+FfkT/AIgk/wCwQ/onHmzPe18Fw5UNfJG+tp8wKma0WuDJ9J5tkfiMH0ZeRj6tW+YlW/o9fT+kR3KhejIb/M6ucERVzXh57f8AN8IHosdHqlfgkyl03K4uoT9VR+EN/DtliPW4w4QV2XcFlY68yuvqoSB4kwvwsPIZfxJZ8RL1nRdKEfPzHe1/ZB/C1+WR/wDUd/iP/I6rRLKkYPP97R/BB/Cw+GwP+Ib3zBf/AH9yjtnQ0CCWZg8loB8UkfZBVHbwyCfVVP644/QArWuBNsE1CVDeCr4Q7sZEtbDOxUCynRgrVHMn4QvSZJHqMFyPCxlnz0d5+EB1Mc+o1nFWGv0kd5+ED0mN/H1sb/8ARV70d5+EL02L8dUGKrtIOKFUi12mQRl2Y81kQqm7OB2sT35LSyb0vsEVKuRg4EaNYt9GnkhLuB8IWGIh2tb9mocKUzjTbg2axoDuKhgO+Jo6a2SyosGUjstbzDgp0rS/WQ4g99DDHRYnvEXcNTM8wCfLtV3dIiv2wPSn/iLuEpn2/pEfxp+ML0p+AqQ4pKVioIIORFCDyMNxgWSrm5SkAWSE2opOELAshVYV4qUSqFgRbWrb0mnqvPNoURXVUoVodtIa5wXJZp0d9qzCLaAm125VypZmGl8AtNe4wFbF8MdPQ6iO8oModZSDhD8ordsvlMmon0rGquENSa5Km0pIoClIOBCq0yIIxgPgdHaSM6TjlnFV8nRxfdwPMPkRHKKaLVOplWy0ZeChFdwwb1V8bUHmjCyFkvPo+SkJb5qJ1j3ADvizpFnc5r+IpRi4wX6miyc3XqrEXjlzk5ZlRrIhCIrDikGhhCyWrLoIrC4DuQV25KZGYZww+cRn3wz1I+SdaW5rKi2RHrRlFf6hn/cR8YPevIfwl/8AgyA43LuGiHWlKOQS4kk8gDCUk/kbLTWxWZRZDmrKKcocQEQLUg504VELD+ExdxbWfbpTgT4iHdsg5YRSt42qddxCeakiD2S8AFOX0kEmipuXB3F1HuMPWmtfEWDuSIcxfWyl4Km2D9avuh34W3/Fh7kD1ozdju5TcuDxVT3Qvwty/tYO5FC/Zkgr5ubl1cnUe8wHp7v8RdyIrlgt+a62rktJ98R+nNcoWckc2GfSHeIXY/ATJzMKPnK7zFjuQDnSHfD/AFPsHA4mYPpK7zEkbKvlDTpeUfOV3mH9sXvATEpXSJ675x2GjiVAxfhfCxYYAnsrR7PzDSXm5c9EoayVqUhII3gE1p2RUt1FVb7U8tCWQ9u1o2lmwFP+WeABKVYNpO0BPnfW7ozL9bOawh6QXlvUwAoNgAoAIpZb5HHFisIKK20WUoSVKUEpG0kAd5gPC3HRg5vCQE2re1CCQwNc+kcEjiBmrwiKVy4Ro09Nk33T48Aq5aK1rK1qKlKNSTmf+IqTWTodJZ6KUY8BRdC7S59ZSkhCE011kVArklI2qhtVLk8k+t6rVRXusy8BVbWjySlUBbsyU7ulcQ2lR4BNCeVY0KtPKX0ps5PUdSlb/akCqJxgudEwsLoCrqA6oA21pjnxieVM4LMkZ3d3MlOzR1FA+ioeBiJklf1r9TO+Iiq+TofnKOhQPAwAppvDFocKTDWs7E0LZVvKNd0KXgQFPsLNNYJdTzHVV9qIk067cop9bn6vbYv0DO/s61KSypogqopCQEUqorUBt4VPZGjp6XbPtRz7aRAuze1mYTVpwKpmk4LT7STiOeXGBbROl4kJPISFpDg4xDsEiKlFIPCEIp7cuzLzYJcTqOfSooFduxQ5+ERWUxn+poaPqV+meI7rwZveG5r8rVWr0jf0iATQeunNPiOMUrKJR3Or0nVKNRtnD8A5TI9oiFGg4qa34CuwL7vM0Q8Onb4mjiRwV53JXfFiu+UeTH1vRqrt4e2QUzFk2farZIoVgZjqPo57x3iNGrV4+lnLanRW6eWJoza9Gjaalqrbq+0NqQekA9ZG3srGnTqK5bSWClhgOU0i7GON0NOhUSKckIVrxJ6uNwHQuJY3p8gOgw71UI8QIjmlIcIIEQ9iERtWMD05EhyGe4J6B3CPAwVNp7CHAuLcNSpbSGsIbMuu4tKXFEJbVjgaqpyyT2wJahR2iA225l7A2hDKqBCUpQkbgBQDuik33PuHhhNWc2+nXbIB3iAIpHtZFUuig9LZ2wG0gqLfCyBdu31abJSwOlUMNbJscjmrsw4xBO9LY19N0myzEp8ADalquzCtZ1ZVuGSU+ykYCK85Se5u1UVVLECMxKKcUEoSpSjkEipgRy+BWuME5SeAgs+5TmCnzqD0E0Ku05DxixGp/JjX9TilisvTeZmzkaiaVGTSTVRO9W6u8xep0zlxwYt107Zd0jM7ctx2ceU8+oqWo4DzUp2IQNgH/MdFpVGuPbEgNE0JWE2+mbWoVWnokJ4BWso05lKe6M/qr+nA6st7zXdUylaqYBKjXgATGLImiszSMeyiuzoMdp4isDgTWRSV7++Fj5HKzGzCC5rikTFU+grEbqp99IfXyVNesVB5eS1DM2e+wvHqhaN4U2QoDtoR2xpaS307kzDlwY9LTKkKC21KQoZKSSCO0R0+K7YkaeDRrq6Ult0RNjWH0qB1vroyPNPdGPqemYXdAcpGvWNb7T6AttaXEHakg47uB4RlThKDxIkzkslSyVCohgiOqXUniIT3WBZfKBG8VxWH6qb8g56o8mo+sjZzFO2K9mnUt0bOi6xdT7Z7x8GZ23YT8qqjyCBkFjFtXJXuNDFSUJR5Oo0uup1CzB4ZXsPqQoKQSlQxCkkgjkRDIlidcZrtkg9u7pGUmiJtOunLpUAa49tOSuYoecWq9Tj2zMDW9Ci/fR/6S2t250jaSC80UpWcnmqZ7nUecedDxjTo1c48PJzF1E6pYmjI703JmZIkrTrt7HWwSmnrDNPbhxMa1OortW2z8EDBmkTNAOGAA8IQWKBiRAQqJQntUQpUxEJLcVZ6aLYTiZcqICQSTkAKk8gIq26SCCWKbrTRFSypI3rGr4HGM62CjshyIT9lrRmIhCT7BvC5LKoaqb2oO7hCEH0s8h1IdYNd42gwhFvJ33VKIVVVVUISneojDsGB7IZZLCLGnpdk0vgD5m0nH69I644TidZaiK8q0HKM2U5Z3O/p0+nccQikRG7MdX802tweohSu+gwgxzL4K9/bT9Ukv3CGw7juO9Z4lkehTyhHbgntixDTt8mLqerVw2r3fkIpqdk7MRqmiVegOs6um/b30EaFGllJ4iYF+pnc/ezPbw38ffJS35BvYE/LI9ZezspGrXo4x+orZ8AitRJqcdvPieMTdijwNOQM4EaPoTtroJh5BODjaT2tqw8FmK2u90Ijo8mp38ng5Zz5RnRFfZLiQvwJ8YxrvoZqdJipaqHfxuYNMye6KMbMbHVajRZ3RXraIiZSyjLnU4iYSItvkt7qvrbfBR6KgRsIwJHgIkhyVNav9IM5iYbcacI6ighZKTtok5RagszRjsyYGkbcbJR4I8DiVxfr1CksMWMFhZNrPS69dhwtq20yUNyknBQ5wbdPXcsNfuDO5q11dKiFURNANL+kFS2TvO1HiOMYmo6ZKC9m6HqSNOk7WSsA1CgRUEEEEbwRgYzmnHZjk8k0aioARmbsxLiSlQStJFClQBBG4gwGsj4WSg8xeP0M7vHoxrVcqdU59GsnV+orNPbUcorWUf4m7pOtuPst3/8AN8mcWjZ7rC9R1Cm17lClRvByI4iKbi19SOkqvrtjmEsnbNtV6XXrsrUg7aZEblJyUOcOjNx4I79PXqFiyJoFiX/bdAbmUhtRFNbNpXtDze2o4xcr1Efk5nWdHnW+6G68FdebR4w+C5LEMrVjQYsq4gD5PZhwjUo1zisT3XkxJxcXiWxlts2I/Kr1Hmyg7DmlXFKhgY1IWRs3RGV1IkwxCkiJY1gFxZUBCYr9zwIK7sXDmJqi1eRa9NYOsofq0beZoIp26yNe3LHGtXau1LyaQGmwV+c6oAuK7dg4CgjJt1M7HuP7S2el0LBBAiBvIuActe6LbgOqBAC9jM7zXW6EnWIHM07ob3IcoSlwgbkLRcl1K6NZAIoafaOMLngkUexpyQ8p3X61STtqantivLPybdfZKGYbFpYMst1YSME1GsrYBt5nhDPSySrqK0y+5t01fCWs6Q1koB1QG22sAVrI2nvJMaWm0/rSUFsjnL7pWTc5N5Zkts6Sp1+tOiZr9EjEDdrKJx4xvQ6XTHjkg7mBLqySVKJJOJJJJJ3knOH9nZsARCEegCOERH2iCfR3X8qNPol/eRFHWfQOiaRaE0r8meQfOacHbqkjxpGTYsxwXNJY4XxkvsZwzMVzjOccM7ynUpxwzrzAVA78Cu08LFsVr0sRE0ZJmPdpHFk+7A8uPZVE1fJl61YrwFE5KgpURhgfsi1H6kYzMvrGpGbXIxnYmTzvEGBSVRLC6UWLA6lcX4XqSG4wXd3bzzEmfIr6lalpdVNnfh5p4ihiG3R1Wr7+RJtGs3V0hsTFEKV+Tumg1HFdRR9RzAdhpGNqen21bx3Q9S8h0i0Sn5QI+yKGHnA8mtWgD/8AsB7CG7RkGJlGo82lxPHMcUnMHiIa4p8k1V86pd1baM1vNoxUiq5Q9InPolHrj2VZK5GnbFS3TfMTpdF1yMvZesPz8GevyxQopUkpUMCFAgg8QYqNuLwzoYRjNd8eCysS3XpY+TVVG1tWKD2eb2Uh8bpQexV1HS6b4vK38mh2PeORnU9DMoShSsCh2im1HZqqOFedDF+nVrOc4Zy2s6JfRmUfdH7FTenQyhQLkivUVn0LhJQfYWalPbXsjZ0/UWvrWTElHDMitayXpZwtPtqaWPNUMxvSRgocRURt1WxsWYsjfJCMSdwjbLt6OWJai3B07gx1lDqJPqo95qeUcxdrJ2bLYk7QwSz/APTFTLe7DhEhMqrdCHY+Svty0mJUeWcAVTBCes4fqjLmaCI52Rii3ptFfqH/AKa/cz+3b8OuVSwCyj0jQuHkck9mPGKktQ5bI6LSdDjDe3dgbMIK6lRJJzJNSeZOcRKT5NGWmi1skkRDYDzg1kNLUPSCTq9+UW65N8IwNdTVB8kRmXVLupLqKpqNZPCJ3HyY3ruGVFhHaN4mW6dEAo0BCUiiRXefhFiunu3K8pNvdgtadquPq1nFVoKAeakbkiL9OIcDWRkLjSqv+GMHDjFxOMwiFIivbX2iERCI9ACGuitjWmXODJ8Vp+EUtfj00GPIdWxL6rTh3IWf5TGNN7FineaX3MnSqkU2kzqYtrglMzERygX6NRhYZJ1gqIt0XPZNbl9cmxi484oCoQ34rUAn7qos6dts53rkFXBfdlxakkpKHMPNV90xfj9SOXMcpGt27DcnIifdF7COhUSRv+GLB2kTr7CwKCyIkjc4PcGBxK4t16hS5AF11b/zMnRFQ+wP0LpJAG5tWaOWI4RFqNDRcsx2Yss167N6ZKfoGl9C8f0LhAVX1Dkvsx4CMS/R20PPKJMoIXJR1GWIimwnEzy0/KTCFzyQbbsyVnU0eRRdMHBgsclbRwNREcqYz5Lmk1t2mf8Apy28Mze8dxJiXqtry7WesgdcD10e8V7IpWadx3XB1Wk61XdhWbSBHWivg1nMJrtX7mJWial1rLo1nFI9RWaeWIizC5rZmPrOm037xWGHX/qclarXRuJSvb0a+q4g+kg1qOaYv0alx+hnK6vRW0PElt5Aa0dEx1z0L6QjYHEEqHAlOB50Ea8OqSxvEpYNxSyg7oyR63K23LTlpVOs8sJrknNavZSMTDJ2RhyWdNpLtQ8Vr9zNrw6RnXKolklhGWuaF0jhsR2VPERSnqm9onUaLoEK/dc+5+AIcUVEkkknEkmpJ3knEmKspNvc34QUViEcIILuXLmZyhQnUaP6VdQk+wM19mHGJq9PKf6GdrOrUab2t5l4NDl7pWfZyOmmVoJH6R8jVruQjKu7MxoU6XfEVk5XV9Zvv+cL7AdebSlL4olWVO7NdfUR2J+UfCNiPTJ4XeZDkjLbbtt2YJKtVI3ITQeNT4wp6OMU8CzkpwYqKTg8CFRZi0DB0GJ1LfYDFhUWK72mDA6lVYvQsU9hCVJhltfaxCdWIcPAg70Qn/3Lv7H8YjP16/00OjyaLeJI/JX/ANi79wxi2cMt6Rf68V90Y0puKaZ10q9thoiCyFpocbcpDWiWFvazTND0+kOPoV5yG1fwKUD98RNp9mzN63Lvqg/AV6QpZCJCZdFMG1Ac19UeKhGjp491iRzb4Pm0pjblXuRiTETgI5SIHWPyciPDjwxHdaJI3ZWGI7E0WvhjToVD42ziwC0PUiaGqXEkHBpNy9LsxLUbmazLOVVHyyR6qz8vkrvirqNHVb7oe1+Apm22BbspPt67DiV5aycloO5aTiIyJ1zreGh2SRM2Mk5QwOSucs51s9UwhZBe8F2mJmpWjoXT+kQKVPrpyVzz4xDOiMjS0nVbtOu17rwZvbl33ZY9YVRWgcTUpO6vongfGKU63BnU6XX06hbPDKcKKSCCUkYgg0IO8EZQk/BNZHu2aCeSv9NNoCTquU85Y63bSlecSrUSRmT6Pp5POArtW/4YSUtkOPHAAYpTxX8Ints7ODB0Oid9mZcGezk048tTjqlKWrNRxJ4cBwjOk3Ldnd6eEKq+yGyJ9hXdmJtWqy2VDas4ITzV7hUw+FbnwR6rXU6aOZvfx8mo3e0fS0qnpZkpdUkVJXQMopjXVVgab1eEXa9PGPO7OU1/XLtR7Ye2P2+SivlphZZq3IgPLAp0pqGU+wM1+A5xsafp/cu6bwvBgue5i9sW29NOF2YdU6s7VHADckZJHAARsV2U1rtgkM+SCFRL68XyxYOKEQ2JNchRHWmMfU144HISlUVoTa2CKBi1CQGhQiaMxuBQMTxtaYsDyFVjRrt71uA5TGI5LDEaPoYs8rdmVgYJbQmvtKJ/BGd1PaMUh0eQ6vMyUysxX6Fz7hjCs4Zc0n9RD9UY1FA7JSQlSYKYyTTGyiHZIWkEej94omjT6Jf3kH3RLVyZvUvy8fcP72z3S2dNNn6Iq7WyF/hjT0ku26LOefBg8dG2pEYgoiCUBCaRC0FHCIjcEwiSIglDAcnqRHugndaJYXtcgwdqDEnfGfAMHgILyvkGCVZtpOy7gcZcU2sZKQaHkd44HCBKzuXbJbBNYurplXgibAB+kSOqfaHmnw5RQso+UE0mRvuy4BiCCKgjERWHFwzNsPjYYQskaeu+2tJCciMRQEEbajIwHutx0ZdrzHZmbXk0cEVUxRB9A/IPsnzfsiCdEXujZ0vWpw9thn03Z7rSihxtSVDZQnDeCMCIquDRuw1VVi7k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0" name="Picture 6" descr="http://www.info-ks.net/slike/clanci/slike/2014/septembar/velika-britanija-zasta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356992"/>
            <a:ext cx="5832648" cy="27363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8568952" cy="286232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sr-Latn-RS" sz="2000" dirty="0" smtClean="0">
                <a:latin typeface="+mj-lt"/>
              </a:rPr>
              <a:t>Iz rata izašla oslabljena, zbog ratnih gubitaka u ljudstvu i privredi, smanjenog izvoza uglja , gvoždja i dugova SAD, jačanje Laburističke partije, radničkog pokreta, česte promene vlada;</a:t>
            </a:r>
            <a:r>
              <a:rPr lang="sr-Latn-RS" sz="2000" dirty="0" smtClean="0"/>
              <a:t> </a:t>
            </a:r>
            <a:r>
              <a:rPr lang="sr-Latn-RS" sz="2000" dirty="0" smtClean="0">
                <a:latin typeface="+mj-lt"/>
              </a:rPr>
              <a:t>ugrožen svetski prestiž i  kolonijalna vladavina;</a:t>
            </a:r>
          </a:p>
          <a:p>
            <a:pPr>
              <a:buFont typeface="Wingdings" pitchFamily="2" charset="2"/>
              <a:buChar char="§"/>
            </a:pPr>
            <a:r>
              <a:rPr lang="sr-Latn-R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Zbog ovih problema  staranje o Versajskom poretku prepušta Francuskoj.</a:t>
            </a:r>
          </a:p>
          <a:p>
            <a:pPr>
              <a:buFont typeface="Wingdings" pitchFamily="2" charset="2"/>
              <a:buChar char="§"/>
            </a:pPr>
            <a:r>
              <a:rPr lang="sr-Latn-RS" sz="2000" dirty="0" smtClean="0">
                <a:latin typeface="+mj-lt"/>
              </a:rPr>
              <a:t>I pored svega uspela je da sačuva</a:t>
            </a:r>
            <a:r>
              <a:rPr lang="sr-Cyrl-RS" sz="2000" dirty="0" smtClean="0">
                <a:latin typeface="+mj-lt"/>
              </a:rPr>
              <a:t>:</a:t>
            </a:r>
          </a:p>
          <a:p>
            <a:pPr>
              <a:buFont typeface="Wingdings" pitchFamily="2" charset="2"/>
              <a:buChar char="§"/>
            </a:pPr>
            <a:r>
              <a:rPr lang="sr-Latn-RS" sz="2000" dirty="0" smtClean="0">
                <a:latin typeface="+mj-lt"/>
              </a:rPr>
              <a:t> stabilan demokratski poredak i institucije,ekstremne ideje –komunizma i fašizma nisu mogle da steknu veći broj pristalica.</a:t>
            </a:r>
            <a:endParaRPr lang="sr-Cyrl-RS" sz="2000" dirty="0" smtClean="0">
              <a:latin typeface="+mj-lt"/>
            </a:endParaRPr>
          </a:p>
          <a:p>
            <a:pPr>
              <a:buFont typeface="Wingdings" pitchFamily="2" charset="2"/>
              <a:buChar char="§"/>
            </a:pPr>
            <a:r>
              <a:rPr lang="sr-Latn-RS" sz="2000" dirty="0" smtClean="0">
                <a:latin typeface="+mj-lt"/>
              </a:rPr>
              <a:t> diplomatija da  očuva staru imperijalnu poziciju i poštovanje;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3212976"/>
            <a:ext cx="8568952" cy="313932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vi-VN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Gordi ili Perfidni Albion</a:t>
            </a:r>
            <a:r>
              <a:rPr lang="vi-V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(franc.Perfide Albion) je </a:t>
            </a:r>
            <a:r>
              <a:rPr lang="vi-VN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pogrdni naziv za Englesku </a:t>
            </a:r>
            <a:r>
              <a:rPr lang="vi-V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(ili Ujedinjeno Kraljevstvo) </a:t>
            </a:r>
            <a:r>
              <a:rPr lang="sr-Latn-R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koji se koristi u kontekstu međunarodnih odnosa i evropske diplomatije i odnosi se na </a:t>
            </a:r>
            <a:r>
              <a:rPr lang="vi-VN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dela</a:t>
            </a:r>
            <a:r>
              <a:rPr lang="vi-V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dvoličnosti ili izdaje </a:t>
            </a:r>
            <a:r>
              <a:rPr lang="vi-V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 stane </a:t>
            </a:r>
            <a:r>
              <a:rPr lang="vi-VN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britanskih  vlada</a:t>
            </a:r>
            <a:r>
              <a:rPr lang="vi-V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prema svojim saveznicima. Izraz je skovan u predrevolucionarnoj Francuskoj 18. veka ( u doba neprijateljstva između Francuske i Engleske). U Britaniji, izrazu bi se dodavao pridev „gordi“, dok bi u inostranoj upotrebi on bio zamenjen pridevom „perfidni“</a:t>
            </a:r>
            <a:r>
              <a:rPr lang="sr-Latn-R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vi-V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Velika Britanija je mogla da gubi moć,</a:t>
            </a:r>
            <a:r>
              <a:rPr lang="sr-Latn-R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teritorije i izvore a da zadrži ugled, uticaj i prihode</a:t>
            </a:r>
            <a:r>
              <a:rPr lang="vi-VN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Aktuelan i u ovom periodu jer su Britanci podržavali Nemce u revizionističkim zahtevima zbog straha od prevelike moći Francuske.</a:t>
            </a:r>
            <a:r>
              <a:rPr lang="vi-VN" dirty="0" smtClean="0"/>
              <a:t/>
            </a:r>
            <a:br>
              <a:rPr lang="vi-VN" dirty="0" smtClean="0"/>
            </a:br>
            <a:r>
              <a:rPr lang="vi-VN" dirty="0" smtClean="0"/>
              <a:t>„</a:t>
            </a:r>
            <a:r>
              <a:rPr lang="vi-V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Gordi Albion“ nadimak engleske reprezentacije u f</a:t>
            </a:r>
            <a:r>
              <a:rPr lang="sr-Latn-R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udbalu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 descr="http://opusteno.rs/slike/2012/02/13710-13710/versajski-dvorac-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3798" name="Picture 6" descr="http://www.dgt.uns.ac.rs/itut/balsko/slike/dvora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97152"/>
            <a:ext cx="4248472" cy="1819276"/>
          </a:xfrm>
          <a:prstGeom prst="rect">
            <a:avLst/>
          </a:prstGeom>
          <a:noFill/>
        </p:spPr>
      </p:pic>
      <p:pic>
        <p:nvPicPr>
          <p:cNvPr id="33802" name="Picture 10" descr="http://upload.wikimedia.org/wikipedia/commons/thumb/5/54/Vue_a%C3%A9rienne_du_domaine_de_Versailles_par_ToucanWings_-_Creative_Commons_By_Sa_3.0_-_073.jpg/640px-Vue_a%C3%A9rienne_du_domaine_de_Versailles_par_ToucanWings_-_Creative_Commons_By_Sa_3.0_-_0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60648"/>
            <a:ext cx="4032448" cy="3960440"/>
          </a:xfrm>
          <a:prstGeom prst="rect">
            <a:avLst/>
          </a:prstGeom>
          <a:noFill/>
        </p:spPr>
      </p:pic>
      <p:pic>
        <p:nvPicPr>
          <p:cNvPr id="33803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60648"/>
            <a:ext cx="4427984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807" name="AutoShape 15" descr="http://opusteno.rs/slike/2012/02/13710-13710/versajski-dvorac-1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9" name="AutoShape 17" descr="http://opusteno.rs/slike/2012/02/13710-13710/versajski-dvorac-1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1" name="AutoShape 19" descr="http://opusteno.rs/slike/2012/02/13710-13710/versajski-dvorac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3" name="AutoShape 21" descr="http://opusteno.rs/slike/2012/02/13710-13710/versajski-dvorac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3815" name="Picture 23" descr="http://arhiva.alo.rs/resources/img/05-02-2013/single_news/310146-versaj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4365104"/>
            <a:ext cx="4104456" cy="223224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39552" y="4509120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 smtClean="0">
                <a:latin typeface="+mj-lt"/>
              </a:rPr>
              <a:t>Najveći dvorac na svetu!</a:t>
            </a:r>
            <a:endParaRPr lang="en-US" sz="2400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91880" y="4071942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Luj XIV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4221089"/>
            <a:ext cx="8640960" cy="24622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sr-Latn-R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Edvard VIII postao kralj 20.januara 1936</a:t>
            </a:r>
            <a:r>
              <a:rPr lang="sr-Cyrl-R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  <a:r>
              <a:rPr lang="sr-Latn-R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kao prvorođeni sin Džordža V ,ali je 10.decembra 1936</a:t>
            </a:r>
            <a:r>
              <a:rPr lang="sr-Cyrl-R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  <a:r>
              <a:rPr lang="sr-Latn-R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abdicirao u korist brata Džordža VI zbog braka sa 2 puta razvedenom Amerikankom Valis Simson:</a:t>
            </a:r>
          </a:p>
          <a:p>
            <a:r>
              <a:rPr lang="sr-Latn-R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„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Nije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moguće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nastaviti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nositi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teško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breme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odgovornosti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izvršavati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dužnosti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kralja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sr-Latn-R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bez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pomoći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podrške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žene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koju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volim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“</a:t>
            </a:r>
            <a:endParaRPr lang="sr-Latn-R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sr-Latn-R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Sumnjalo  se da je simpatizer fašizma </a:t>
            </a:r>
            <a:r>
              <a:rPr lang="sr-Latn-RS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zbog posete  </a:t>
            </a:r>
            <a:r>
              <a:rPr lang="sr-Latn-R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Adolfu Hitleru 1937. Nerazjašnjeno</a:t>
            </a:r>
            <a:r>
              <a:rPr lang="sr-Latn-RS" sz="2000" dirty="0" smtClean="0"/>
              <a:t>.</a:t>
            </a:r>
            <a:r>
              <a:rPr lang="sr-Latn-R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Džordž VI -simbol britanskog otpora nacizmu.</a:t>
            </a:r>
            <a:endParaRPr lang="sr-Latn-RS" sz="2000" dirty="0" smtClean="0"/>
          </a:p>
          <a:p>
            <a:endParaRPr lang="en-US" dirty="0">
              <a:latin typeface="+mn-lt"/>
            </a:endParaRPr>
          </a:p>
        </p:txBody>
      </p:sp>
      <p:sp>
        <p:nvSpPr>
          <p:cNvPr id="1026" name="AutoShape 2" descr="data:image/jpeg;base64,/9j/4AAQSkZJRgABAQAAAQABAAD/2wCEAAkGBxQTEhUUExQWFRUWFxoYFxgXFxwaHBwcFxgcFxcYFxcaHSggHB0lHB4YITEhJSorLi4uFx8zODMsNygtLisBCgoKBQUFDgUFDisZExkrKysrKysrKysrKysrKysrKysrKysrKysrKysrKysrKysrKysrKysrKysrKysrKysrK//AABEIAP4AxwMBIgACEQEDEQH/xAAcAAABBAMBAAAAAAAAAAAAAAAFAwQGBwABAgj/xABMEAABAwIDAwkDCQQHBwUBAAABAgMRAAQSITEFBkEHEyJRYXGBkaEyscEUI0JSYnKS0fCys9LhFSQzNIKiwhZDU2ODk/ElVGRz0wj/xAAUAQEAAAAAAAAAAAAAAAAAAAAA/8QAFBEBAAAAAAAAAAAAAAAAAAAAAP/aAAwDAQACEQMRAD8Aht3eufKFjnHI5xcjGr6xjjRW3dkH5xYOvtnL1oHeoKn3I+uv0Jp1YuhAOuftHt8aB+l5ZmVqjrxn86H39w5IKXHRmNVn4GlwZBgdEQM8+31rhtSXFBORAwzp10EhC1xktWn1jSTDrnOKONfsj6R6++iXydOvXWW1v01ZZQBNBtpa49tX4j+dIOOOfWV+I0UXYZhWE6dRiu7a0ClEHjQArhbkSFLymekah28186kJHOrSSeDihlHYatj5EMPaNaqnlEsebdSc8wR4D/zQB3truKQkB50FOvzi8/I++ibW8pQgJxuKMZnGdfE0DfR82iRxNTBVg2GkykSR1UEeG33MU847HVjV+dMntqPEkh90Amf7Rf509uG055RQVetA/Yv3SeldOoHWVuH0TSov1g/3t1WR0U5rGXtEUKraE0Dw7Se/9w7/ANxf512zfunW6dT3rcPuND6ygJr2kuIFy+TOuNYEdXtTWxfq/wDdv+BX/HTAo6IPWT6RSdAYTtAcbm6Pco//AKVl3tbEuUu3KE5Zc4VaCOChQgClLlMKI6sqAh/SX/yLr8Z/jrpvaxSZ525V1AukDxMn3UIpS3RKgO/0E0Ek3R2io3bYU6+ZK4BcJH9mo5yc/Kt0P3P/AL6z3r/drrKA7cW4W67rAUqRP2zSuymMScRnLqPDhI66VdaHPuqz9pRgH7WYNOmTAMnDi0AoMWwiMRkHr0BnieHCtWWzFFSQykJWTJUrQgGTRi32diagExmZV16ZdYqdbl7sgFLy9An5tJMzOqz8B/KgabC3SczU8pISTISAZM8STpUmsNkISeggAcVcfM0VebA1UAO3Kq721vdLrlviSlgEpUoZExEmY+tPpQSt3m8WFLyJnQnj1a1r5KZ6QE91U/fbRakGZwqkAnoxqI0P/mrD3Y3uQtAU44kZQEmMzrMnj3UBi62WlQP0Z4iqf5XNkqbXbzHTUUp80jOrqY2g04CQQkCNTl+sxUG5U9km4ShGhEqbVxCuuerSgqHeXZy2VNtrIOeUeFEltPuOhlvNRVgSMgCYnU0F2tYONFHOLUVqkKCsyCkgHMnPvp8/sJaW0uc6rMyMvWZ1oEb7ZrzZXiAKULCFqQcSQo/RniaG29hziHVhQ+bgwciQScx3Uq7bKAI5wkanqJ64mmlrbrcUEoBUomAEiSSeAFA7t7JhTZUp5SVgezgmTwgg0jYbOddxc02tyB9FJIHeRVobscliEp57aCykCDzWQ7ekQZPcIqVvb12VolKLdCVCISAI7hh6qCjxuxdxPyZ2OvAaaXWzHW/7RtaPvJIHgSINehmdvv4St4NMIV7IWTMcDGsR3VCd9N/UD5hCUPJKIcMdGfsdUUFVrBKUiDAnOOutItVEwEknqjPypZyZlJIHYdKcNKXhkuOT2LNA3a2c4VAc2vUfRP5V1fWaw4uUqEKPCePZSjqVYZxrOXFZ/OkbXEJhSk55wojTuoMb2atXsoWe4U5tdluplXNqACVZkRqI4104SR0luE9qyaZ3KMhmT3maA1ubs1w3TS8KoBVJjrbUKyltzrYfKWSZ0UdfsK4VlAaZSlTrgynEv0VlT1qywwVgZE5DM94oGHIfck5Y1SOzEf14VIEKONKinF456iT7qCSbv2YWUtpjNYBOpEn8qtdKQkAAQAIHYBwqs903Um7QNBi8zhMZjjIqxdqqIZdIMEIUQeowYoK+3x2ycRWhXsqKc+EDVPUTnmNdM6pa8vnLl7AlCnTmIbnErOTmATHhUq34298zzaZSsqgg9uWJPhl51MuTLZqbK3U7gBeWlMaTBGIieHCgqpzc29KHHDbPISgTCgcs+E5kAULL9yyEhWMIGgUMu4Hh3VbG8XKFclSkc2EQYIIOfqKhl9fFwnGkAKJyjLPqFAR2ZvlitubBCVYk4hrkIkHsNT/dm9+WNNYgCW3AnT6J9k9wiJ7qotRDD4I9n4HWrz5OVDplCcUIRn2D01oI7ysbMBvNmpiEqcLao7Vtx6TT6x3fW82+wpEFC1YDlpJjw/OhfLjePBdsrApvAorSuNFCIz0nIHOgOyeUHaKlBSENuKAhRwxi7VdICe6gA7R2Y6yVpUgghRBEjLuqV8lot7e3cvHcJIUpIH0gQBAGsAzMkUL3lvtpOkuu26EAiJSB5+2c+E0y3DsVufKk4SQlkKKes4wBl5+VAb3g3vNw77OFAzAnLMzwynu41q1vre3aVcj564BhtKh0UE/SjidSKCbV2O+HktKSEqMQkESAesDSk9oJQ0ytskKWTmBOURr60DTad9cXCi46tSjxxGI8OFCcWedKt3ixEKOWn5V2lGOcSoUdBrnwk8AaBK3XBz0NGV2CQlJDiVKUNBilPYrKPWgjKSVAAZk1I7jdm4Ec2srTGuaYPEQCfOgGPMFKTnwnyptaoxA95pe/2Y8gdMz4mm2zrNaycBg98UDtLOVNLtrCP11URVsN+NT5mmN5YLRqZ86CQ7mgfKGu4/u1Vqmu6Fgr5UyrOOlw/wCWoVlAQcILzxMQFKyPHMyKO7NcAUADPwHw0qMOtqL7syPnF8D9YgZDWjtg04SpQgERACSdOOVBI7LaAQ+CDm3hUARM5yNOGVW+ytLzQUDKVp9408Ko6xtpdlRVjPtQkx2ZHhUl2TvAuyVniW0ZxCIz1BEnKggHKxZrYv0NlMQlK0q4KxLOniPWpDvNvouzQGGUJ5zCJWUyRI4SI0jrrfKPft7QctnkHAWCSoKTqklK9RqQU6dpplyi3LbqUhQ6aFFKY4IHWe050EMO1lvlSllalwVEns91MU7RWTIxR1ajyNTncTZTSmHnFLaRIKZWeGXDXOok/bJQ4oCFAZgjSgYbZOSFdYVwjMRXqDk+2Oi2sWQgZrbStZOpUpIUZ7piqF3e3XVtJ5LQXgQnEpaokhAwg4RxJkAV6LauUNNpQgKhCQkCOCRA91AJ3z2em4YWkpxRmPD+VVzuvshpHONoQApxGJBOoUnVI76tU3YUJIKTxHwmq52pDFwQAoYSFpIHpQE7BxFzZFC/aTKSOMg9E+7yqGJ2ouxD6mWwFLACzGfQVw68lHLx4VLbFSGrgFMht8AjLQnOPOR40325asC7Q44cDPtrURA6GZHeYA8aCC7K38+TlwC2bU4qcThJxnhmrWok67zi1KzEkmDnrwk50R3hct1XbjjSittxalQRhUMRzkQBrJEcO2mqwmTAyoGhazp4m2JJViGAJz7cvgaRcEUm45lHDqoC+5tiHLmSJwpUqO3T41a1sycAGEZVBOS5SRcOYgek3llP0gatDnG0nTPuNBFtqbNCyOj35Uzt9kBtUhA8h6VL3VoJ4nqypJh5tQUFJzBjThwNABurXF9HWhNzsv7PXwqdlTYGQOWuVDr24QTx04g0EW2RZlFy1lAhXqlVZR2zCS+jxjL7J41lBD1Sq4WBHtKMnsUdaktpcJQnEoZCc8WRIjX9cKh64592VQA6rtyBORFHGipKR0sKZ6UwclCZGWulAbLxzUAYVn8Rn3U8RcymIGQmVZ6fS99R4XTq8BSkBGGJV9EnQniQPjTtrGAAtQ4DFGfYkDhQFbm4SQAEJzSfo+HV31D98bNTkKR9PQDSeKaN3rbgg4phIkA5QRxJ6ppd4KRa85ksc6AR/hmR2jLPsoKofC0nonsyy86UZQYE6DgPzort0NhwkZSZiJjuNIbHu0JfaKkhSEuIUoESCkKBIjjIoLt5HNhrYtluuJwl4jCCM8CRkeyST4AGp8tIpNp0ESIiMj2cK0pROelBwtoGg28NjKQoDNOvcaMtHOTXVwAoQcwcqCBXllzjEaFpQUk9k5+tSLadmHmQYBykj0I99D30pbUBH0wFDsJ/Ro7ZKhSmzpwoKX5Qt0Q2n5S0kAZBaBAjqUPd5VAW5AOLw7K9E7xWIcbcagElKgAdNJTPjFUjvBu+9bgqcQEJH2knyAMmgBPGuebp/tjZT1sQl5tSJzBI6JnTCsSD4GpHyf7hrv1c44Si3SYKh7SyNUo6u1XlPACHJTsFdxcJWJDTSkqWsZeyQQ33nQjqJ6xNg2u2WVXT9oQUPsq9lUdNGRS4j6wIIniKlWy7Fq2aS0ykIQkZAepJ4k9Z1rzlylbcLu1XXmVYS0UoQtJzlvUg/eKh4UF8cwNYFIltJJqvNzeVZJAbvhCtA8kdE/fSND2jLsFWPa3bTqcTS0rHWkz59VAgpuBQq9YMyBqCPPso7zc03vGDFAG2ezLqZGk/s1lPrVohafH9mt0FLOrl9z/7VT3YjNElP/RyOKT1xwiaCXDmF50n/iOftGKM7r7NVd3LTCYTjPSI1SgDEtWnVPiRQE9lbUQgYSM4wwM/WiNhs1+5VLSHHIiDEJB09owBlnrVo7K3Ss2gItkZaKWAtR+0SZ11/Kj6EgAAAADQCgr/AGRydEgfKnZEdJtBOZPWs6ZZZDxqR7Ut7du25pLILcQEpQFAcMSgeE8TRW+dOSRqr0qDbf2kv5HduNr5vGtTTa9cDTCcK1Aak4g7Ha4mgpzbzDBePNuBIxEFOY/DMj1NHt1rZjElIZS4pRiSMSRl9JZ9wzzoXti3XCEPtllTmAgFICVZyXArLUKE8cgKP7uWy7a0aUsAFd20QBnCFuITrxEZ9xoLR3bvIbS3EBIwgToBlkerKpAlQUBBqCF8tupI05wgjsVmPjUiRdEKyOVAbcSNMq2k5ZRQx3aBiUjFBEx1cTrn3Uop5K0ayDII9+WvnQDdu2/SQoRClCfCs2jthlhKVuOJSRwnMx1AZnKovypb0KtkMttnCXCST1JRAgdUk69lVY/tUrJUok9pz8+ugsTeHfsqWeYThH1lxPgnQeM1WW9m1FvHpqUoqMEk/qKUVelYgAg6Tw7++h+0GiVNpAkyT4ASfIAnwoJbtDbirtSA6FBpDbaWEwTjUlMOLyGZxCJ4CBxNI7B3kvGnpt8kAxzZACFffy90HtFM7RlQbZw+3iTH3QvER4z76neyG23E4UpAUVCfHj76AntzfZXyFxa2l27oSoKCs+loA2sagk+1lA7a8/1aPLHtGS1bJEn2lAZk8EiB+tKh7m420UjEbR2MOLKDl3AzPZrQR6pLuvtVSAUhRSUnEkgwY4ier86jjzSkKKVpKVDVKgQR3g5ilbJ/AqeygtrZG/7jcJeSHUzr7Ku+dD5VNNl70W10sNNr+cw4i2oQqOPYYy0PGvPKL0klR4Z/l+uytbI2u5b3CLhBONCp7wclJPeCR40HptlkBfifdWUz2beJc5txCiUrSFJPWFJkelZQUHdxzj06845+0c6sbkMsAbh54/7toJ8XFAz5INV5eqhx0R/vFnTrUZq6ORO1w2bjp1cdMfdQAkf5sVBPrpcAGfpJ94peg23LkJ5pJ+k636LSTRdVAPuD7bh+6n4mok/ZBxPyaJwW2MjrNw/iH7s+dS7aUQEx+tKDbNbAvbpXUhhH4ecPxoGO2bNPzkpSoICG4IkQEAjXtJ9Kje9ttzTDSMv7RtUDgEqSEgfhqc2yQ4XZzC3wPBKG59yqie/zeO4bbToVoy/xCgWv0GVGMiQfI0+efyEakUk8mSewmtK0HZ+ooFLW6IJE8KTb2iefbT1qIPb0TFBUXeJSwNMXu/nSJfh5tXU4ifFQB9KCIctF5N6hH1GUnxUtXwAqFWj5xgcND40f5VnwraTsfRS2nySFfGozaKzHePfQSFCB4UW3FsQ9te2bUJRhdKx9ktLBHjIFDE1KuSBAO2D9m3WR5pHxoBm2v6u+4wiTzKlIk6wCQFeWfjRXdG8CHkYpgCVHgCEkxUj312JN644E+0Bn2hIn0igW3mxbW5UQAUpJ8Tp65UArd/fJhnazlzdplBSpIUE4yhUiCAOyUkwTp21bG1uUKxYaadW7IeCVISmCvCr6ZQM8Izk9leYFGTJ1OZrUUFwcs22LS4tmVMYHVF3CHkFJCYTiUgkGZIIyiPSqfrYrDQamsFZWhQX5yPO85YtYpOBTiB3Akp8gY8KyhvIhtVCmFW+jja1K70uZg+BBHgOusoK/v0Q870iDjVhykHpEmvQfJvbBGzLYARKCv/uKK/jXnu7QS48c/bVn1dM/rwr0xsJjmrNhH1GW0+SAKAHvQ+CtjMD51A8S4BUuiqw3jUV4UzEvsweqX0A+hNWJd7QQ2pCVGC4YTQbuW5UnqoTslILtwrrKfTFTtu/xBajkErUnwSKabBUDzpn6XwoFLBABA+qpxR8SR7jQm9tAu8QRnBST3J6R91KG7wB9xOpVhT5n8qHt7RKULWPbOFE9UjGo+RT50HbuSl/eNMLh4ISpR6qcLcjInU0B3huDzaiOAJ8qBlsZ4HGRnms+ajW7xeFGPqIPkZoVuUsqYWo9ifPM/Ci230Ybc/doKw31uecv7pQ0LpH4YR8KF23tDvFLbZVNw8dZdcPms0hb+0O+gkQdympTyOXATtUk/SYWB/lV/pqDJf4UU3N2iGdoW7hMDGEnuX0T6E0HoHeGycdcbLWhOFwk5JSOljA4nh5VWfLZtNlfNsNH2JxxxOWHF1kZ1OtvXzyvm7YgJJUFL+kcPBPYNJ4zVBbyFQdWlXtBRxd80AYitVtRrVA9tLlpKSFsc6s6KU4pKR3IRE+J8KZmsrDQc1qt1qgk3J1tVy3vm1NkdMLQoHMEYCqPNIPhW6Ybof3xnvX+6XWUC67wpfeTBzcdEHMGVnhXqi+6DJA4JgeArzTu/s8P7SS2Z6V3Ef8AUJV6SfCvRu8V2lLSgVgEgwDxoK23oS4WCWpLwI5tIEkrkFEDvipnzhdNsHk828hLayJ4wC4gK0JBqtd7Nuu25Q8yQFIViE5iYIII7iR407/p26WlDj7fTUAronQ8KCWbQ2uhCXkY0yXFSBqJyPd/KiOzNqtoYW4SkAyZnqmB5AHxqAMXpIjmYHUT8eukr68CmlJTKSQRB4FQgmAP1FBLdpXSEMhOIEqUCY6oIk+J9KEW9yMwSMyFkduFCPciaD7PuSpKFKgqCQJz93Cn6VY5nTtoHLl5KjOoGferM/DzqM747RU1blQGajhHYDxPhNGUshM5wJk9Z6h76G7VQi4xJIlDaStcdSBITPWowO4mgd7jWUWjQP0umfHT0ine+Qhk91PdhKAbTGmEAeFD97zLYnQqT76Clrj2lTrJ99cpNKXZlxZGhUqO7EYpIUC7a67WuCCNRnThp5IbGUn+dMiaC5L/AH9HyZDdmkc5zSS46oZIJAxBI4mZ8qqC+eKlqUTMkmTx7aMWO2VJs1sgAdKSriQYhM+B86AE0GqysrKDdaJrKNbm7FN5eNMgdGcbn3EZq88k/wCKgDutlJIORBgjtpOnu121JuHkqEKDrgPfjNM6Avuf/fGe9f7pdZWbof3xnvX+6XWUEr5L7Ur26k8EOXDnkFpHqoeVXPvdZsr6RVhcAyg69hFVbyP2s7aeVwS3cHzdQI9T5VZG89innMSUgE6569WVBV2/LPQSNZUB61aNvs7nrVlxCUiWkEayroDXqNVnvRardubdhAxLcdSAB3yT3AAk9gNXps6yDLKGk+y2hKRP2REntNBWF2FAmRHZpQfaRhJJAHaSR6jMeFWhvBsgOpKkgY+vr7DVcbx2+AKSTBBjUp8inMns48aBjs0wlIE6dc+vGiQUAMzFMrdK4gApHWdadN2wHaaBhekKHGimz9nBGz7lce22uO5KTHrNMbu1JGfkDlUl2kE/0e4E6cxlHUE6ekUArd5fzadMhxNcbzoxNjSCpI8yK1u+/wBAfNjTWK3vHcmEJIiVoH+YUFM7Tty2862dUOLSf8KiPhTarB5Yt2VMXRuUiWnzmfquRBB+8M++ar0UCuKtFVL2jkTkDlx+FYpIPDCKDhTnQCR1ye08PSkq6VXNBlZWGsoMq2P/AOf7IF26dOqUNoHcsqUr9lPlVT1MuTnfFOzvlRUFHnWhzYAn5xBOAHqBxGT9mgW5XrJhF+tbLqVLXm62nMoUABJOmYjo6+dQeunHVKUVKJUpRKlE6kqMknvM1zQFt0f74z3r/dLrKX3Fs1u3zKW0lR6ZgdQbVmeoSR5isoLS5E2Ab3aC5kphOmmJxZ170+lTXaJK3SFAiBlUU5EjNxtLh0m+H236mW0mcCyolREE55x3UALcnZBXfv3RyS0nmEZDNSoUs5jKBhGX1zU9dQv6Kk/4kk+5Qodunbc3aNdaxziu9084Z7pjwosVUAx915IPzSV/dXBPgpIA86he9vPPpCfkjqCMysuJw4ZBP9mozoMlCKsBbg66YXTwA4UFZNsKAjCfMUsgK+orzT/FUg2yynJSQBwMelD26Bg6kkewfT862XcVk8jMFKVCD1RiHhqPCnzqopjiBTcD/lKPoR8RQN9hOygQeGlM9vrKltJ4qdbSPFYp1sY/NA5aUwfGO9th/wA1B/CcR91BYW3NmJuWVsujElYg/AjqINebdu7LVa3DjCiCW1RI4ggFJ7DBGVeoeGteat9rgObQulDTnSPwAIPqDQCmFZ0shrFTdpBJAGpMU8uGubETKldXAcfP86BB1HEacO2kacF1WEAxHdnlSBoNVqa3WqDK3WVlBoU4sbNbziGmkla1nClI4k/qZ4AGm9XZyQbq8y18rdT868PmwR7Dc5HvXke6O2glHJxue3s5rPp3DgHOr4CNEI+yPU59QGUdbdOKsoIjyJs57QX1vhP4MZ9yhUw3xyt3CNebX+yYqveT9y9bSsMBpthy5uFuuuAqXkebRgSCBHR4zoeyuN6Np3wetWlXClpfuG21Dm2gkpUoBQyTIyPXQW7klIA0AAHhlTV25pw+RQ65boGt1tEjhQfaO0yRAGudOrxjvoFegyBQY5czXKFUiBSiQaDHl5UJuHoS+f8AkOD0FEnaGOW6nMaEZlSYM9WJJPjGXjQPLC3wtARwprsK3x36TwbQpXiegPefKlmdrN83LiVNJjJSwI8VJJAHfFP9zWZW84NCUpB68IJMfiFBJ9o3IQytU5JSSfATXlpbpWSs6qJUe9Rk+teh+Ua45rZ1yZglBSO9fQHvrzuKBxZ6k6ADM/ryrWIqVJ4muG+rrzPhSyE/rwoOw0TAjUZedIOtEaju84qRW4SMz9EtAeKSTQ6+t4RPUAPMk+cUAmtVs1lBqsrdZQWDyabhG6Um5uBFuD0Un/eEf6AdeuI0q8YjIZdVRvkxcnZVr2JUPJahUjx50DczjGf6israDKx+uFZQQnk5ddWi5SAsNJdcxLTgnEHDCE44EYTiJ8O2kXr1t7aVggOFZTcKJBCfotLUPYkTIHGpPudswW9kS5ALjjryp06SjgJnToBFVkN41ObVt3CQUpuUJTh6lq5vXuV6UF+OOUyfXS7mlNVooGV2YFRy8d6VHtuPBKO+gTduVgqGdAjFbFcqRGVaJig06YoU7tJDPOqV/wAFcCfaVKQAO80/uF5VX28t5Nwka4QfNWXw9aCSq3hYcaAxhqRo5A8iSB5GrA3Xsg3bNpAw5Gcokz7XiKoveF/nM8CUjAlOQj2UgEnM8Z9KuzdjawdsrZavbW0mfvRB9aCL8tV4U2aW/wDiOpH4ZX8KpQGrJ5adoYlsM/VCnD49Ef6qrdAoHNk1JPYkn0NbGvl7qcWKYSsx9Ej0P8qbKP68KAgheZzzMeiMqVuBKD2lJ8kZ++kWEySeAB9ECKWczBAjVz0SKAFFaoh8gPNKc+qQPST8KH0GVlZWUHorksH/AKTbf9T96upKW6A8laB/RNt3L/eLqRvGKBo2IWI/WVZWg6nEO/4GsoKo355Q3X0Ktko5pCZDhBzWQeHUmaie5jJXdWwOYDzSj3hwQKW3htipxxQiCVAzwOIn4073NZIvGcIhMhRk5ylMnTtFB6LcFNlCliqm4VQRvedeaR1Z0rsJMsqPbFMd4FS6ewCnOwFfML+8fcKBpdkYqZOqzrtS5X40ncCDFAP2o+EpNQhW7F3cOKcCMCSRh5zolUdQiY1zMVaGxHrZQUYxPI1n6IMwU9mWutON2WVXCC8Tk4SUzoET0fEjM0FJ37wVAiCMiDwjX8qtHcO3WLBjEYyUofdKlKR6EVCt+Nioau1kKHNudIFJmDosZduf+Kpdu5teWktqyU2AkxoRHRUAOBHqDQV7yl3eO/X9hCEemI/tUL2JstTygB1693/mu98FTfPn7Q/YTXVntVaEYEwOMgZ8VZn9aUDjbZbb+aaOICZPjHw9aCqPxrDXBNAetEfMFUa4vGEhPwoclZHr7qI7NexW+H6pUD4kH40lc2ok9cuf5QKBVu/HMLbOqsR/yAD3UAIp6hOv3T+waaOCg4rK1WUHoHkkuD/RbInQux3c8upWp7LXSoHycvlOzmRloo+bijUobuh10Dkq+dT2z+yayk2D84mO33VugpDaNhhcdUFSFLVlPHEaJbjEfLGgR9f9hVCLzaSVPLSrRLiwY+8QM6LbkrBv2wNOnhP/AE1UF9rX0abINbcXCB3Ckgej76CI7ZX019/wohsBX9XV94+4UH2xqr7xopsM/wBVJ6yr3CgFBUKntrnaR6RrU9lJXqpI7fyoADalM3JWM8aClQ7NQfAwfOjGxNtBnZ7DKTJIzAnFmZgnqM+lDrpnEoUAa2kUryAAEgAaQMhQFNoEvZqA0yAGg0pG2PNqThPQg66gRMHrExHjSTe0ElUka0ltq4TzLpBE4TEZcOqghN5cF11bh+konwJy9IraD7vhSDdKTQdEUmulCaTXQE9hPQHBwyMd0/yp/cqAKjnq6P8AL1frSguylHnI+sCPj8KKuqHS0GavUx7qDpEc0udcP+g5UGcHx91SW5tEht0g6YwP8KBwqNqHxoG1ZXTmtc0Fu7pPYbFiCDKTI6ukaJpdPBWlQvYV1Fq0ATkFT+M06O1SnjQWXsdUhtUz7QmsqN7L2oQi1H1lOEx9xX8q3QVXtNxPPuQkD51c8Z6ZzqScnKf6+1HUv92qmV9us+XnFBTcFxZ9pU5qJ+pUo5PNiut3iFEoySvQmfZI+qKC1rlUJA7IpFSsq5um1TqP14Vj1srBqP14UEM229me1RnzolshX9V8Ve4UF2xYOGM06nUn8qO7LtVi1A6M58T191AIX1UjcnIU+VZOHinzP5Ui/s9cDNPmfyoGIZxEDrNBr/YrTRwqWoEZzEjxzqTtWbiSD0cu0/lXb2yioKWogqMHT00oIa1YNOCeeII1ODIToJnWm9xsHnGl4XZUQRBSRpx7KmWztkFSiAGxocx4dVO2thkkk4IjSPOcqChy0UkpUIIOYrYqXbe3UfXcOKSWoKspUqdAOCKYf7HXH1mfxK/goAIrhVSH/Y64+sz+JX8FYdzbj6zP4lfwUAPZ6SXUAcVCn98vpK7z+1ROw3RfQ4lRU1APBSur7ld3O6b5USFNan6SuufqUA3+kCUFB0JWfFQA+A8qHE1If9kn8+k1xjpK/grk7oP/AFmvxK/goI2sVwKkqtz7j6zX4lfwUn/sbcfWZ/Er+CgfbGMMN9Wff7Rrm6eqyN2N22U2bAeaQtQTCiOJxHrAypXa+4luqcKcGpyUfdFBEbRwhyxSMgW1qPeUqrKkp3RIWwQoEtJKRJOYKVDq7ayg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novatv.mk/newsimages/edit/6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2571750" cy="3501009"/>
          </a:xfrm>
          <a:prstGeom prst="rect">
            <a:avLst/>
          </a:prstGeom>
          <a:noFill/>
        </p:spPr>
      </p:pic>
      <p:pic>
        <p:nvPicPr>
          <p:cNvPr id="1032" name="Picture 8" descr="http://www.astro-house.com/blog/wp-content/uploads/2015/07/tumblr_mhs0j5MBly1rf540bo1_1280-520x2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124744"/>
            <a:ext cx="4953000" cy="233362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707904" y="3501008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 smtClean="0">
                <a:latin typeface="+mj-lt"/>
              </a:rPr>
              <a:t>Edvard VIII i Valis Simson –venčali se 1937.</a:t>
            </a:r>
            <a:endParaRPr lang="en-US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20" y="332656"/>
            <a:ext cx="4536504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r-Latn-RS" sz="2400" dirty="0" smtClean="0">
                <a:latin typeface="+mj-lt"/>
              </a:rPr>
              <a:t>Politika i ljubav</a:t>
            </a:r>
            <a:endParaRPr lang="en-US" sz="2400" dirty="0">
              <a:latin typeface="+mj-lt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Резултат слика за zastava francuske slik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420888"/>
            <a:ext cx="3384376" cy="2808312"/>
          </a:xfrm>
          <a:prstGeom prst="rect">
            <a:avLst/>
          </a:prstGeom>
          <a:noFill/>
        </p:spPr>
      </p:pic>
      <p:pic>
        <p:nvPicPr>
          <p:cNvPr id="2052" name="Picture 4" descr="http://zena.blic.rs/data/images/2011-03-05/14436_stock-vector-map-of-france-on-french-flag-with-eiffel-tower-background-shutterstock_4090327_hf.jpg?ver=129933377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420889"/>
            <a:ext cx="3381375" cy="295232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27584" y="620688"/>
            <a:ext cx="763284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</a:rPr>
              <a:t>Francuska</a:t>
            </a:r>
          </a:p>
          <a:p>
            <a:endParaRPr lang="en-US" sz="4400" dirty="0">
              <a:latin typeface="+mj-lt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sr-Latn-RS" dirty="0" smtClean="0">
                <a:latin typeface="+mj-lt"/>
              </a:rPr>
              <a:t>Kao veliki ratni pobednik i država koja je imala najveći uticaj na Konferenciji mira nastojala je da svoju uništenu privredu oporavi na teret Nemačke i da je što teže  kazni kako bi onemogućila obnovu njene ekonomske i vojne moći,i kao </a:t>
            </a:r>
            <a:r>
              <a:rPr lang="sr-Latn-RS" dirty="0" smtClean="0">
                <a:solidFill>
                  <a:srgbClr val="FFFF00"/>
                </a:solidFill>
                <a:latin typeface="+mj-lt"/>
              </a:rPr>
              <a:t>glavni čuvar Versajskog poretka.</a:t>
            </a:r>
            <a:endParaRPr lang="en-US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628800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sr-Latn-RS" dirty="0" smtClean="0">
                <a:solidFill>
                  <a:srgbClr val="FFFF00"/>
                </a:solidFill>
                <a:latin typeface="+mn-lt"/>
              </a:rPr>
              <a:t>Parole: ,,Bezbednost na Rajni” i ,,Protiv revizionizma i restauracija” bile su primarni francuski ciljevi u medjunarodnim odnosima</a:t>
            </a:r>
            <a:r>
              <a:rPr lang="sr-Latn-RS" dirty="0" smtClean="0">
                <a:latin typeface="+mn-lt"/>
              </a:rPr>
              <a:t>.</a:t>
            </a:r>
            <a:endParaRPr lang="en-US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2420888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sr-Latn-RS" dirty="0" smtClean="0">
                <a:latin typeface="+mn-lt"/>
              </a:rPr>
              <a:t>Francuska je podsticala stvaranje nacionalnih država kojima je opkoljavala Nemačku.</a:t>
            </a:r>
            <a:endParaRPr lang="en-US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3356992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sr-Latn-RS" dirty="0" smtClean="0">
                <a:solidFill>
                  <a:srgbClr val="FFFF00"/>
                </a:solidFill>
                <a:latin typeface="+mj-lt"/>
              </a:rPr>
              <a:t>Od manjih država glavni njeni oslonci bili su: Kraljevina SHS, Rumunija , Čehoslovačka (Mala  antanta) i Poljska</a:t>
            </a:r>
            <a:r>
              <a:rPr lang="sr-Latn-RS" dirty="0" smtClean="0">
                <a:latin typeface="+mj-lt"/>
              </a:rPr>
              <a:t>. </a:t>
            </a:r>
            <a:endParaRPr lang="en-US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4221088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sr-Latn-RS" dirty="0" smtClean="0">
                <a:latin typeface="+mj-lt"/>
              </a:rPr>
              <a:t>U medjuratnom periodu njen ugled je bio neosporan,a poverenje u njenu armiju i ratnu veštinu ogromno</a:t>
            </a:r>
            <a:r>
              <a:rPr lang="sr-Latn-RS" dirty="0" smtClean="0"/>
              <a:t>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5085184"/>
            <a:ext cx="8640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sr-Latn-RS" dirty="0" smtClean="0">
                <a:latin typeface="+mn-lt"/>
              </a:rPr>
              <a:t>U unutrašnjoj politici dolazilo je do velikih previranja zbog teških ekonomskih posleratnih prilika i mnoštva stranaka , prevremeni izbori, 18 vlada se smenilo za 15 posleratnih godina. Ali Francuska je uspela da sačuva demokratske i republikanske ustanove a Narodna skupština da kontroliše rad  vlada.  Opasnost od fašizma će ujedinjavati demokratske i levičarske partije. </a:t>
            </a:r>
            <a:r>
              <a:rPr lang="sr-Latn-RS" dirty="0" smtClean="0">
                <a:solidFill>
                  <a:srgbClr val="FFFF00"/>
                </a:solidFill>
                <a:latin typeface="+mn-lt"/>
              </a:rPr>
              <a:t>Francuska postaje oslonac demokratskih država.</a:t>
            </a:r>
            <a:endParaRPr lang="en-US" dirty="0">
              <a:solidFill>
                <a:srgbClr val="FFFF00"/>
              </a:solidFill>
              <a:latin typeface="+mn-lt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0"/>
            <a:ext cx="705678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Latn-R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Premijeri</a:t>
            </a:r>
            <a:r>
              <a:rPr lang="sr-Latn-R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 –</a:t>
            </a:r>
            <a:r>
              <a:rPr lang="sr-Latn-R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velikog političkog ugleda i uticaja </a:t>
            </a:r>
            <a:r>
              <a:rPr lang="sr-Latn-R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: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pic>
        <p:nvPicPr>
          <p:cNvPr id="40962" name="Picture 2" descr="http://blogerma.ru/wp-content/uploads/2012/09/Georges-Clemencea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92696"/>
            <a:ext cx="1656184" cy="216024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5536" y="292494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+mj-lt"/>
              </a:rPr>
              <a:t>   Žorž Klemanso</a:t>
            </a:r>
            <a:endParaRPr lang="en-US" dirty="0">
              <a:latin typeface="+mj-lt"/>
            </a:endParaRPr>
          </a:p>
        </p:txBody>
      </p:sp>
      <p:pic>
        <p:nvPicPr>
          <p:cNvPr id="40964" name="Picture 4" descr="http://data5.gallery.ru/albums/gallery/183231-93615-74287822-m750x740-ub2e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620688"/>
            <a:ext cx="1872208" cy="2592288"/>
          </a:xfrm>
          <a:prstGeom prst="rect">
            <a:avLst/>
          </a:prstGeom>
          <a:noFill/>
        </p:spPr>
      </p:pic>
      <p:pic>
        <p:nvPicPr>
          <p:cNvPr id="40970" name="Picture 10" descr="https://upload.wikimedia.org/wikipedia/commons/7/7b/Daladier_19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429000"/>
            <a:ext cx="2016224" cy="266429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95536" y="616530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+mj-lt"/>
              </a:rPr>
              <a:t>Édouard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Dalad</a:t>
            </a:r>
            <a:r>
              <a:rPr lang="sr-Latn-RS" dirty="0" smtClean="0">
                <a:latin typeface="+mj-lt"/>
              </a:rPr>
              <a:t>je</a:t>
            </a:r>
            <a:endParaRPr lang="en-US" dirty="0">
              <a:latin typeface="+mj-lt"/>
            </a:endParaRPr>
          </a:p>
        </p:txBody>
      </p:sp>
      <p:pic>
        <p:nvPicPr>
          <p:cNvPr id="40972" name="Picture 12" descr="http://upload.wikimedia.org/wikipedia/commons/thumb/6/69/Paris_montage2.jpg/661px-Paris_montage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620688"/>
            <a:ext cx="4248472" cy="5760640"/>
          </a:xfrm>
          <a:prstGeom prst="rect">
            <a:avLst/>
          </a:prstGeom>
          <a:noFill/>
        </p:spPr>
      </p:pic>
      <p:pic>
        <p:nvPicPr>
          <p:cNvPr id="12" name="Picture 6" descr="https://upload.wikimedia.org/wikipedia/commons/3/32/Raymond_Poincar%C3%A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3501008"/>
            <a:ext cx="1584176" cy="216024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843808" y="5733256"/>
            <a:ext cx="299392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Raymond</a:t>
            </a:r>
            <a:endParaRPr lang="sr-Latn-R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Poincaré</a:t>
            </a:r>
            <a:r>
              <a:rPr lang="sr-Latn-R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sr-Latn-RS" dirty="0" smtClean="0"/>
              <a:t>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644008" y="6453336"/>
            <a:ext cx="4248472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sr-Latn-R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Grad svetlosti i avangarde-Pariz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Courier New" pitchFamily="49" charset="0"/>
              <a:buChar char="o"/>
            </a:pPr>
            <a:r>
              <a:rPr lang="en-US" smtClean="0"/>
              <a:t>Balkanske zemlje ostale su poljoprivredne, a svo stanovništvo zemljoradničko.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en-US" smtClean="0"/>
              <a:t>Mnogi seljaci su stekli privatno vlasništvo zbog zemljišne reforme.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en-US" smtClean="0"/>
              <a:t>Svaki četvrti stanovnik Kraljevine SHS dobio je malo zemlje.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en-US" smtClean="0"/>
              <a:t>Oko 80% radno sposobnog stanovništva bilo  je zaposleno u poljoprivredi a samo 10% u industriji.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x-none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itchFamily="34" charset="0"/>
              </a:rPr>
              <a:t>Stanje na Balkanu	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Light ITC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536" y="404664"/>
            <a:ext cx="8424936" cy="6453336"/>
          </a:xfrm>
          <a:noFill/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980728"/>
            <a:ext cx="8496944" cy="547842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vi-VN" b="1" dirty="0" smtClean="0">
                <a:latin typeface="Constantia" pitchFamily="18" charset="0"/>
              </a:rPr>
              <a:t>Mustafa Kemal</a:t>
            </a:r>
            <a:r>
              <a:rPr lang="vi-VN" dirty="0" smtClean="0">
                <a:latin typeface="Constantia" pitchFamily="18" charset="0"/>
              </a:rPr>
              <a:t> </a:t>
            </a:r>
            <a:r>
              <a:rPr lang="vi-VN" b="1" i="1" dirty="0" smtClean="0">
                <a:latin typeface="Constantia" pitchFamily="18" charset="0"/>
              </a:rPr>
              <a:t>Atatürk</a:t>
            </a:r>
            <a:r>
              <a:rPr lang="vi-VN" dirty="0" smtClean="0">
                <a:latin typeface="Constantia" pitchFamily="18" charset="0"/>
              </a:rPr>
              <a:t> </a:t>
            </a:r>
            <a:r>
              <a:rPr lang="sr-Latn-RS" dirty="0" smtClean="0">
                <a:latin typeface="Constantia" pitchFamily="18" charset="0"/>
              </a:rPr>
              <a:t>-</a:t>
            </a:r>
            <a:r>
              <a:rPr lang="vi-VN" dirty="0" smtClean="0">
                <a:latin typeface="Constantia" pitchFamily="18" charset="0"/>
              </a:rPr>
              <a:t> U</a:t>
            </a:r>
            <a:r>
              <a:rPr lang="sr-Latn-RS" dirty="0" smtClean="0">
                <a:latin typeface="Constantia" pitchFamily="18" charset="0"/>
              </a:rPr>
              <a:t> Velikom ratu bio </a:t>
            </a:r>
            <a:r>
              <a:rPr lang="vi-VN" dirty="0" smtClean="0">
                <a:latin typeface="Constantia" pitchFamily="18" charset="0"/>
              </a:rPr>
              <a:t>je </a:t>
            </a:r>
            <a:r>
              <a:rPr lang="sr-Latn-RS" dirty="0" smtClean="0">
                <a:latin typeface="Constantia" pitchFamily="18" charset="0"/>
              </a:rPr>
              <a:t>general </a:t>
            </a:r>
            <a:r>
              <a:rPr lang="vi-VN" dirty="0" smtClean="0">
                <a:latin typeface="Constantia" pitchFamily="18" charset="0"/>
              </a:rPr>
              <a:t>poznat po svojoj pobedi nad </a:t>
            </a:r>
            <a:r>
              <a:rPr lang="sr-Latn-RS" dirty="0" smtClean="0">
                <a:latin typeface="Constantia" pitchFamily="18" charset="0"/>
              </a:rPr>
              <a:t>Britancima </a:t>
            </a:r>
            <a:r>
              <a:rPr lang="vi-VN" dirty="0" smtClean="0">
                <a:latin typeface="Constantia" pitchFamily="18" charset="0"/>
              </a:rPr>
              <a:t>na </a:t>
            </a:r>
            <a:r>
              <a:rPr lang="sr-Latn-RS" dirty="0" smtClean="0">
                <a:latin typeface="Constantia" pitchFamily="18" charset="0"/>
              </a:rPr>
              <a:t>Galipolju</a:t>
            </a:r>
            <a:r>
              <a:rPr lang="vi-VN" dirty="0" smtClean="0">
                <a:latin typeface="Constantia" pitchFamily="18" charset="0"/>
              </a:rPr>
              <a:t>. Velika turska narodna skupština izabrala ga je </a:t>
            </a:r>
            <a:r>
              <a:rPr lang="sr-Latn-RS" dirty="0" smtClean="0">
                <a:latin typeface="Constantia" pitchFamily="18" charset="0"/>
              </a:rPr>
              <a:t>1920. </a:t>
            </a:r>
            <a:r>
              <a:rPr lang="vi-VN" dirty="0" smtClean="0">
                <a:latin typeface="Constantia" pitchFamily="18" charset="0"/>
              </a:rPr>
              <a:t>za </a:t>
            </a:r>
            <a:r>
              <a:rPr lang="sr-Latn-RS" dirty="0" smtClean="0">
                <a:latin typeface="Constantia" pitchFamily="18" charset="0"/>
              </a:rPr>
              <a:t>premijera</a:t>
            </a:r>
            <a:r>
              <a:rPr lang="vi-VN" dirty="0" smtClean="0">
                <a:latin typeface="Constantia" pitchFamily="18" charset="0"/>
              </a:rPr>
              <a:t>.</a:t>
            </a:r>
          </a:p>
          <a:p>
            <a:r>
              <a:rPr lang="vi-VN" dirty="0" smtClean="0">
                <a:latin typeface="Constantia" pitchFamily="18" charset="0"/>
              </a:rPr>
              <a:t>U ratu s Grcima (</a:t>
            </a:r>
            <a:r>
              <a:rPr lang="vi-VN" dirty="0" smtClean="0">
                <a:latin typeface="Constantia" pitchFamily="18" charset="0"/>
                <a:hlinkClick r:id="rId2" tooltip="1919"/>
              </a:rPr>
              <a:t>1919</a:t>
            </a:r>
            <a:r>
              <a:rPr lang="vi-VN" dirty="0" smtClean="0">
                <a:latin typeface="Constantia" pitchFamily="18" charset="0"/>
              </a:rPr>
              <a:t>-</a:t>
            </a:r>
            <a:r>
              <a:rPr lang="vi-VN" dirty="0" smtClean="0">
                <a:latin typeface="Constantia" pitchFamily="18" charset="0"/>
                <a:hlinkClick r:id="rId3" tooltip="1922"/>
              </a:rPr>
              <a:t>1922</a:t>
            </a:r>
            <a:r>
              <a:rPr lang="vi-VN" dirty="0" smtClean="0">
                <a:latin typeface="Constantia" pitchFamily="18" charset="0"/>
              </a:rPr>
              <a:t>)</a:t>
            </a:r>
            <a:r>
              <a:rPr lang="vi-VN" baseline="30000" dirty="0" smtClean="0">
                <a:latin typeface="Constantia" pitchFamily="18" charset="0"/>
              </a:rPr>
              <a:t> </a:t>
            </a:r>
            <a:r>
              <a:rPr lang="vi-VN" dirty="0" smtClean="0">
                <a:latin typeface="Constantia" pitchFamily="18" charset="0"/>
              </a:rPr>
              <a:t> odnosi pobedu, izbacuje Grke iz </a:t>
            </a:r>
            <a:r>
              <a:rPr lang="vi-VN" dirty="0" smtClean="0">
                <a:latin typeface="Constantia" pitchFamily="18" charset="0"/>
                <a:hlinkClick r:id="rId4" tooltip="Mala Azija"/>
              </a:rPr>
              <a:t>Male Azije</a:t>
            </a:r>
            <a:r>
              <a:rPr lang="vi-VN" dirty="0" smtClean="0">
                <a:latin typeface="Constantia" pitchFamily="18" charset="0"/>
              </a:rPr>
              <a:t> i time sprečava izvršenje nepovoljnog </a:t>
            </a:r>
            <a:r>
              <a:rPr lang="sr-Latn-RS" dirty="0" smtClean="0">
                <a:latin typeface="Constantia" pitchFamily="18" charset="0"/>
              </a:rPr>
              <a:t> </a:t>
            </a:r>
            <a:r>
              <a:rPr lang="vi-VN" dirty="0" smtClean="0">
                <a:latin typeface="Constantia" pitchFamily="18" charset="0"/>
                <a:hlinkClick r:id="rId5" tooltip="Mirovni ugovor u Sèvresu (stranica ne postoji)"/>
              </a:rPr>
              <a:t>mirovnog ugovora</a:t>
            </a:r>
            <a:r>
              <a:rPr lang="sr-Latn-RS" dirty="0" smtClean="0">
                <a:latin typeface="Constantia" pitchFamily="18" charset="0"/>
              </a:rPr>
              <a:t> </a:t>
            </a:r>
            <a:r>
              <a:rPr lang="vi-VN" dirty="0" smtClean="0">
                <a:latin typeface="Constantia" pitchFamily="18" charset="0"/>
              </a:rPr>
              <a:t>iz </a:t>
            </a:r>
            <a:r>
              <a:rPr lang="vi-VN" dirty="0" smtClean="0">
                <a:latin typeface="Constantia" pitchFamily="18" charset="0"/>
                <a:hlinkClick r:id="rId6" tooltip="Sèvres (stranica ne postoji)"/>
              </a:rPr>
              <a:t>Sèvra</a:t>
            </a:r>
            <a:r>
              <a:rPr lang="vi-VN" dirty="0" smtClean="0">
                <a:latin typeface="Constantia" pitchFamily="18" charset="0"/>
              </a:rPr>
              <a:t> </a:t>
            </a:r>
            <a:r>
              <a:rPr lang="sr-Latn-RS" dirty="0" smtClean="0">
                <a:latin typeface="Constantia" pitchFamily="18" charset="0"/>
              </a:rPr>
              <a:t> </a:t>
            </a:r>
            <a:r>
              <a:rPr lang="vi-VN" dirty="0" smtClean="0">
                <a:latin typeface="Constantia" pitchFamily="18" charset="0"/>
              </a:rPr>
              <a:t>koji je Grčkoj prepuštao i delove Male Azije. Nakon što je otklonio grčku pretnju, Atatürk se okrenuo unutrašnjoj </a:t>
            </a:r>
            <a:r>
              <a:rPr lang="sr-Latn-RS" dirty="0" smtClean="0">
                <a:latin typeface="Constantia" pitchFamily="18" charset="0"/>
              </a:rPr>
              <a:t>politici</a:t>
            </a:r>
            <a:r>
              <a:rPr lang="vi-VN" dirty="0" smtClean="0">
                <a:latin typeface="Constantia" pitchFamily="18" charset="0"/>
              </a:rPr>
              <a:t>- zbacio je sultana </a:t>
            </a:r>
            <a:r>
              <a:rPr lang="vi-VN" dirty="0" smtClean="0">
                <a:latin typeface="Constantia" pitchFamily="18" charset="0"/>
                <a:hlinkClick r:id="rId7" tooltip="Mehmed VI"/>
              </a:rPr>
              <a:t>Mehmeda VI</a:t>
            </a:r>
            <a:r>
              <a:rPr lang="vi-VN" dirty="0" smtClean="0">
                <a:latin typeface="Constantia" pitchFamily="18" charset="0"/>
              </a:rPr>
              <a:t> s vlasti 1922, te je sultanat ukinut iste godine. </a:t>
            </a:r>
          </a:p>
          <a:p>
            <a:r>
              <a:rPr lang="sr-Latn-RS" sz="2000" u="sng" dirty="0" smtClean="0">
                <a:solidFill>
                  <a:srgbClr val="7030A0"/>
                </a:solidFill>
                <a:latin typeface="Constantia" pitchFamily="18" charset="0"/>
              </a:rPr>
              <a:t>1924</a:t>
            </a:r>
            <a:r>
              <a:rPr lang="sr-Latn-RS" dirty="0" smtClean="0">
                <a:latin typeface="Constantia" pitchFamily="18" charset="0"/>
              </a:rPr>
              <a:t>.</a:t>
            </a:r>
            <a:r>
              <a:rPr lang="vi-V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nakon što je proglasio Republiku Tursku i sebe za predsednika</a:t>
            </a:r>
            <a:r>
              <a:rPr lang="vi-VN" dirty="0" smtClean="0">
                <a:latin typeface="Constantia" pitchFamily="18" charset="0"/>
              </a:rPr>
              <a:t>, poveo je državu kroz velike reforme. </a:t>
            </a:r>
            <a:r>
              <a:rPr lang="sr-Latn-RS" dirty="0" smtClean="0">
                <a:latin typeface="Constantia" pitchFamily="18" charset="0"/>
              </a:rPr>
              <a:t>U</a:t>
            </a:r>
            <a:r>
              <a:rPr lang="vi-VN" dirty="0" smtClean="0">
                <a:latin typeface="Constantia" pitchFamily="18" charset="0"/>
              </a:rPr>
              <a:t>veo </a:t>
            </a:r>
            <a:r>
              <a:rPr lang="vi-VN" dirty="0" smtClean="0">
                <a:latin typeface="Constantia" pitchFamily="18" charset="0"/>
                <a:hlinkClick r:id="rId8" tooltip="Latinica"/>
              </a:rPr>
              <a:t>latinicu</a:t>
            </a:r>
            <a:r>
              <a:rPr lang="vi-VN" dirty="0" smtClean="0">
                <a:latin typeface="Constantia" pitchFamily="18" charset="0"/>
              </a:rPr>
              <a:t> </a:t>
            </a:r>
            <a:r>
              <a:rPr lang="sr-Latn-RS" dirty="0" smtClean="0">
                <a:latin typeface="Constantia" pitchFamily="18" charset="0"/>
              </a:rPr>
              <a:t>(umesto  arapskog  pisma)</a:t>
            </a:r>
            <a:r>
              <a:rPr lang="vi-VN" dirty="0" smtClean="0">
                <a:latin typeface="Constantia" pitchFamily="18" charset="0"/>
              </a:rPr>
              <a:t> i </a:t>
            </a:r>
            <a:r>
              <a:rPr lang="sr-Latn-RS" dirty="0" smtClean="0">
                <a:latin typeface="Constantia" pitchFamily="18" charset="0"/>
              </a:rPr>
              <a:t>prezimena. </a:t>
            </a:r>
            <a:r>
              <a:rPr lang="vi-VN" dirty="0" smtClean="0">
                <a:latin typeface="Constantia" pitchFamily="18" charset="0"/>
              </a:rPr>
              <a:t>Progresivne reforme </a:t>
            </a:r>
            <a:r>
              <a:rPr lang="sr-Latn-RS" dirty="0" smtClean="0">
                <a:latin typeface="Constantia" pitchFamily="18" charset="0"/>
              </a:rPr>
              <a:t>su Tursku </a:t>
            </a:r>
            <a:r>
              <a:rPr lang="vi-VN" dirty="0" smtClean="0">
                <a:latin typeface="Constantia" pitchFamily="18" charset="0"/>
              </a:rPr>
              <a:t>pretvorile u modernu zemlju. Između ostalog, proklam</a:t>
            </a:r>
            <a:r>
              <a:rPr lang="sr-Latn-RS" dirty="0" smtClean="0">
                <a:latin typeface="Constantia" pitchFamily="18" charset="0"/>
              </a:rPr>
              <a:t>ova</a:t>
            </a:r>
            <a:r>
              <a:rPr lang="vi-VN" dirty="0" smtClean="0">
                <a:latin typeface="Constantia" pitchFamily="18" charset="0"/>
              </a:rPr>
              <a:t>na</a:t>
            </a:r>
            <a:r>
              <a:rPr lang="sr-Latn-RS" dirty="0" smtClean="0">
                <a:latin typeface="Constantia" pitchFamily="18" charset="0"/>
              </a:rPr>
              <a:t> </a:t>
            </a:r>
            <a:r>
              <a:rPr lang="vi-VN" dirty="0" smtClean="0">
                <a:latin typeface="Constantia" pitchFamily="18" charset="0"/>
              </a:rPr>
              <a:t> je jednakost svih građana, </a:t>
            </a:r>
            <a:r>
              <a:rPr lang="sr-Latn-RS" dirty="0" smtClean="0">
                <a:latin typeface="Constantia" pitchFamily="18" charset="0"/>
              </a:rPr>
              <a:t>s</a:t>
            </a:r>
            <a:r>
              <a:rPr lang="vi-VN" dirty="0" smtClean="0">
                <a:latin typeface="Constantia" pitchFamily="18" charset="0"/>
              </a:rPr>
              <a:t>provedena je agrarna reforma</a:t>
            </a:r>
            <a:r>
              <a:rPr lang="sr-Latn-RS" dirty="0" smtClean="0">
                <a:latin typeface="Constantia" pitchFamily="18" charset="0"/>
              </a:rPr>
              <a:t>,</a:t>
            </a:r>
            <a:r>
              <a:rPr lang="vi-VN" dirty="0" smtClean="0">
                <a:latin typeface="Constantia" pitchFamily="18" charset="0"/>
              </a:rPr>
              <a:t>stvoreno je moderno građansko i krivično zakonodavstvo um</a:t>
            </a:r>
            <a:r>
              <a:rPr lang="sr-Latn-RS" dirty="0" smtClean="0">
                <a:latin typeface="Constantia" pitchFamily="18" charset="0"/>
              </a:rPr>
              <a:t>e</a:t>
            </a:r>
            <a:r>
              <a:rPr lang="vi-VN" dirty="0" smtClean="0">
                <a:latin typeface="Constantia" pitchFamily="18" charset="0"/>
              </a:rPr>
              <a:t>sto islamskih zakona (</a:t>
            </a:r>
            <a:r>
              <a:rPr lang="vi-VN" dirty="0" smtClean="0">
                <a:latin typeface="Constantia" pitchFamily="18" charset="0"/>
                <a:hlinkClick r:id="rId9" tooltip="1926"/>
              </a:rPr>
              <a:t>1926</a:t>
            </a:r>
            <a:r>
              <a:rPr lang="vi-VN" dirty="0" smtClean="0">
                <a:latin typeface="Constantia" pitchFamily="18" charset="0"/>
              </a:rPr>
              <a:t>), izvršena je reforma </a:t>
            </a:r>
            <a:r>
              <a:rPr lang="vi-VN" dirty="0" smtClean="0">
                <a:latin typeface="Constantia" pitchFamily="18" charset="0"/>
                <a:hlinkClick r:id="rId10" tooltip="Kalendar"/>
              </a:rPr>
              <a:t>kalendara</a:t>
            </a:r>
            <a:r>
              <a:rPr lang="vi-VN" dirty="0" smtClean="0">
                <a:latin typeface="Constantia" pitchFamily="18" charset="0"/>
              </a:rPr>
              <a:t>, zabranjeno je nošenje zara, fesa i feredže, data je ravnopravnost i izborno pravo ženama (</a:t>
            </a:r>
            <a:r>
              <a:rPr lang="vi-VN" dirty="0" smtClean="0">
                <a:latin typeface="Constantia" pitchFamily="18" charset="0"/>
                <a:hlinkClick r:id="rId11" tooltip="1934"/>
              </a:rPr>
              <a:t>1934</a:t>
            </a:r>
            <a:r>
              <a:rPr lang="vi-VN" dirty="0" smtClean="0">
                <a:latin typeface="Constantia" pitchFamily="18" charset="0"/>
              </a:rPr>
              <a:t>) i dr. Reforme su nailazile na otpor, ali je Kemal energično suzbijao svaki pokušaj vraćanja na staro. </a:t>
            </a:r>
            <a:endParaRPr lang="sr-Latn-RS" dirty="0" smtClean="0">
              <a:latin typeface="Constantia" pitchFamily="18" charset="0"/>
            </a:endParaRPr>
          </a:p>
          <a:p>
            <a:r>
              <a:rPr lang="vi-V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 </a:t>
            </a:r>
            <a:r>
              <a:rPr lang="vi-V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hlinkClick r:id="rId11" tooltip="1934"/>
              </a:rPr>
              <a:t>1934</a:t>
            </a:r>
            <a:r>
              <a:rPr lang="vi-V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. Velika narodna skupština daje mu naziv </a:t>
            </a:r>
            <a:r>
              <a:rPr lang="vi-VN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Atatürk</a:t>
            </a:r>
            <a:r>
              <a:rPr lang="vi-V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 ("Otac Turaka“)</a:t>
            </a:r>
            <a:r>
              <a:rPr lang="vi-VN" sz="20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vi-V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 u znak zahval</a:t>
            </a:r>
            <a:r>
              <a:rPr lang="sr-Latn-R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nosti</a:t>
            </a:r>
            <a:r>
              <a:rPr lang="vi-V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za </a:t>
            </a:r>
            <a:r>
              <a:rPr lang="sr-Latn-R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sve </a:t>
            </a:r>
            <a:r>
              <a:rPr lang="vi-V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što je učinio za turski narod</a:t>
            </a:r>
            <a:r>
              <a:rPr lang="sr-Latn-R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vi-VN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188640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4000" dirty="0" smtClean="0">
                <a:solidFill>
                  <a:srgbClr val="FFFF00"/>
                </a:solidFill>
                <a:latin typeface="+mj-lt"/>
              </a:rPr>
              <a:t>Turska</a:t>
            </a:r>
            <a:endParaRPr lang="en-US" sz="40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1026" name="Picture 2" descr="http://www.badassoftheweek.com/ataturk3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964488" y="2132856"/>
            <a:ext cx="2592288" cy="331236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144000" y="5445224"/>
            <a:ext cx="2412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dirty="0" smtClean="0">
                <a:solidFill>
                  <a:schemeClr val="bg1"/>
                </a:solidFill>
              </a:rPr>
              <a:t>Mustafa Kemal</a:t>
            </a:r>
            <a:r>
              <a:rPr lang="vi-VN" dirty="0" smtClean="0">
                <a:solidFill>
                  <a:schemeClr val="bg1"/>
                </a:solidFill>
              </a:rPr>
              <a:t> </a:t>
            </a:r>
            <a:r>
              <a:rPr lang="vi-VN" b="1" i="1" dirty="0" smtClean="0">
                <a:solidFill>
                  <a:schemeClr val="bg1"/>
                </a:solidFill>
              </a:rPr>
              <a:t>Atatürk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11 -0.01364 L -0.54531 -0.00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664 0.06898 L -0.53299 0.0689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63569" y="1844824"/>
            <a:ext cx="54168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Latn-R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Hvala na pažnji!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miley Face 2"/>
          <p:cNvSpPr/>
          <p:nvPr/>
        </p:nvSpPr>
        <p:spPr>
          <a:xfrm>
            <a:off x="3635896" y="3068960"/>
            <a:ext cx="1728192" cy="1656184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15616" y="5229200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3600" dirty="0" smtClean="0">
                <a:latin typeface="+mj-lt"/>
              </a:rPr>
              <a:t>Dušica Maksimović </a:t>
            </a:r>
            <a:endParaRPr lang="en-US" sz="3600" dirty="0">
              <a:latin typeface="+mj-lt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36912"/>
            <a:ext cx="8686800" cy="3960440"/>
          </a:xfrm>
        </p:spPr>
        <p:txBody>
          <a:bodyPr>
            <a:noAutofit/>
          </a:bodyPr>
          <a:lstStyle/>
          <a:p>
            <a:pPr marL="41148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err="1" smtClean="0">
                <a:solidFill>
                  <a:srgbClr val="FFFF00"/>
                </a:solidFill>
              </a:rPr>
              <a:t>Mirov</a:t>
            </a:r>
            <a:r>
              <a:rPr lang="x-none" sz="2400" dirty="0" smtClean="0">
                <a:solidFill>
                  <a:srgbClr val="FFFF00"/>
                </a:solidFill>
              </a:rPr>
              <a:t>na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konferencija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zapo</a:t>
            </a:r>
            <a:r>
              <a:rPr lang="x-none" sz="2400" dirty="0" smtClean="0">
                <a:solidFill>
                  <a:srgbClr val="FFFF00"/>
                </a:solidFill>
              </a:rPr>
              <a:t>č</a:t>
            </a:r>
            <a:r>
              <a:rPr lang="en-US" sz="2400" dirty="0" smtClean="0">
                <a:solidFill>
                  <a:srgbClr val="FFFF00"/>
                </a:solidFill>
              </a:rPr>
              <a:t>eta je u </a:t>
            </a:r>
            <a:r>
              <a:rPr lang="en-US" sz="2400" dirty="0" err="1" smtClean="0">
                <a:solidFill>
                  <a:srgbClr val="FFFF00"/>
                </a:solidFill>
              </a:rPr>
              <a:t>Versaju</a:t>
            </a:r>
            <a:r>
              <a:rPr lang="en-US" sz="2400" dirty="0" smtClean="0">
                <a:solidFill>
                  <a:srgbClr val="FFFF00"/>
                </a:solidFill>
              </a:rPr>
              <a:t>  </a:t>
            </a:r>
            <a:endParaRPr lang="sr-Latn-RS" sz="2400" dirty="0" smtClean="0">
              <a:solidFill>
                <a:srgbClr val="FFFF00"/>
              </a:solidFill>
            </a:endParaRPr>
          </a:p>
          <a:p>
            <a:pPr marL="411480">
              <a:buNone/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18. </a:t>
            </a:r>
            <a:r>
              <a:rPr lang="en-US" sz="2400" dirty="0" err="1" smtClean="0">
                <a:solidFill>
                  <a:srgbClr val="FFFF00"/>
                </a:solidFill>
              </a:rPr>
              <a:t>januara</a:t>
            </a:r>
            <a:r>
              <a:rPr lang="en-US" sz="2400" dirty="0" smtClean="0">
                <a:solidFill>
                  <a:srgbClr val="FFFF00"/>
                </a:solidFill>
              </a:rPr>
              <a:t> 1919. </a:t>
            </a:r>
            <a:r>
              <a:rPr lang="en-US" sz="2400" dirty="0" err="1" smtClean="0">
                <a:solidFill>
                  <a:srgbClr val="FFFF00"/>
                </a:solidFill>
              </a:rPr>
              <a:t>godine</a:t>
            </a:r>
            <a:r>
              <a:rPr lang="en-US" sz="2400" dirty="0" smtClean="0"/>
              <a:t>. </a:t>
            </a:r>
          </a:p>
          <a:p>
            <a:pPr marL="582930" indent="-51435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err="1" smtClean="0"/>
              <a:t>Vodili</a:t>
            </a:r>
            <a:r>
              <a:rPr lang="en-US" sz="2400" dirty="0" smtClean="0"/>
              <a:t> </a:t>
            </a:r>
            <a:r>
              <a:rPr lang="en-US" sz="2400" dirty="0" err="1" smtClean="0"/>
              <a:t>su</a:t>
            </a:r>
            <a:r>
              <a:rPr lang="en-US" sz="2400" dirty="0" smtClean="0"/>
              <a:t> je</a:t>
            </a:r>
            <a:r>
              <a:rPr lang="sr-Latn-RS" sz="2400" dirty="0" smtClean="0"/>
              <a:t> ,,</a:t>
            </a:r>
            <a:r>
              <a:rPr lang="sr-Latn-RS" sz="2400" dirty="0" smtClean="0">
                <a:solidFill>
                  <a:srgbClr val="FFFF00"/>
                </a:solidFill>
              </a:rPr>
              <a:t>velika četvorka</a:t>
            </a:r>
            <a:r>
              <a:rPr lang="sr-Latn-RS" sz="2400" dirty="0" smtClean="0"/>
              <a:t>”</a:t>
            </a:r>
            <a:r>
              <a:rPr lang="en-US" sz="2400" dirty="0" smtClean="0"/>
              <a:t>: </a:t>
            </a:r>
          </a:p>
          <a:p>
            <a:pPr marL="58293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Vudro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Vilson</a:t>
            </a:r>
            <a:r>
              <a:rPr lang="x-none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/>
              <a:t>(</a:t>
            </a:r>
            <a:r>
              <a:rPr lang="x-none" sz="2400" dirty="0" smtClean="0"/>
              <a:t> </a:t>
            </a:r>
            <a:r>
              <a:rPr lang="en-US" sz="2400" dirty="0" err="1" smtClean="0"/>
              <a:t>predsednik</a:t>
            </a:r>
            <a:r>
              <a:rPr lang="en-US" sz="2400" dirty="0" smtClean="0"/>
              <a:t> SAD</a:t>
            </a:r>
            <a:r>
              <a:rPr lang="x-none" sz="2400" dirty="0" smtClean="0"/>
              <a:t> </a:t>
            </a:r>
            <a:r>
              <a:rPr lang="en-US" sz="2400" dirty="0" smtClean="0"/>
              <a:t>)</a:t>
            </a:r>
            <a:r>
              <a:rPr lang="x-none" sz="2400" smtClean="0"/>
              <a:t>    </a:t>
            </a:r>
            <a:r>
              <a:rPr lang="sr-Latn-RS" sz="2400" dirty="0" smtClean="0"/>
              <a:t>    </a:t>
            </a:r>
            <a:r>
              <a:rPr lang="x-none" sz="2400" smtClean="0">
                <a:sym typeface="Wingdings" pitchFamily="2" charset="2"/>
              </a:rPr>
              <a:t></a:t>
            </a:r>
            <a:endParaRPr lang="en-US" sz="2400" dirty="0" smtClean="0"/>
          </a:p>
          <a:p>
            <a:pPr marL="58293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err="1" smtClean="0">
                <a:solidFill>
                  <a:srgbClr val="FFFF00"/>
                </a:solidFill>
              </a:rPr>
              <a:t>Lojd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x-none" sz="2400" dirty="0" smtClean="0">
                <a:solidFill>
                  <a:srgbClr val="FFFF00"/>
                </a:solidFill>
              </a:rPr>
              <a:t>Dž</a:t>
            </a:r>
            <a:r>
              <a:rPr lang="en-US" sz="2400" dirty="0" err="1" smtClean="0">
                <a:solidFill>
                  <a:srgbClr val="FFFF00"/>
                </a:solidFill>
              </a:rPr>
              <a:t>ord</a:t>
            </a:r>
            <a:r>
              <a:rPr lang="x-none" sz="2400" dirty="0" smtClean="0">
                <a:solidFill>
                  <a:srgbClr val="FFFF00"/>
                </a:solidFill>
              </a:rPr>
              <a:t>ž </a:t>
            </a:r>
            <a:r>
              <a:rPr lang="en-US" sz="2400" dirty="0" smtClean="0"/>
              <a:t>(</a:t>
            </a:r>
            <a:r>
              <a:rPr lang="x-none" sz="2400" dirty="0" smtClean="0"/>
              <a:t> </a:t>
            </a:r>
            <a:r>
              <a:rPr lang="en-US" sz="2400" dirty="0" err="1" smtClean="0"/>
              <a:t>premijer</a:t>
            </a:r>
            <a:r>
              <a:rPr lang="en-US" sz="2400" dirty="0" smtClean="0"/>
              <a:t>  </a:t>
            </a:r>
            <a:r>
              <a:rPr lang="en-US" sz="2400" dirty="0" err="1" smtClean="0"/>
              <a:t>Velike</a:t>
            </a:r>
            <a:r>
              <a:rPr lang="en-US" sz="2400" dirty="0" smtClean="0"/>
              <a:t> </a:t>
            </a:r>
            <a:r>
              <a:rPr lang="en-US" sz="2400" dirty="0" err="1" smtClean="0"/>
              <a:t>Britanije</a:t>
            </a:r>
            <a:r>
              <a:rPr lang="x-none" sz="2400" dirty="0" smtClean="0"/>
              <a:t> </a:t>
            </a:r>
            <a:r>
              <a:rPr lang="en-US" sz="2400" dirty="0" smtClean="0"/>
              <a:t>)</a:t>
            </a:r>
          </a:p>
          <a:p>
            <a:pPr marL="58293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x-none" sz="2400" dirty="0" smtClean="0">
                <a:solidFill>
                  <a:srgbClr val="FFFF00"/>
                </a:solidFill>
              </a:rPr>
              <a:t>Ž</a:t>
            </a:r>
            <a:r>
              <a:rPr lang="en-US" sz="2400" dirty="0" smtClean="0">
                <a:solidFill>
                  <a:srgbClr val="FFFF00"/>
                </a:solidFill>
              </a:rPr>
              <a:t>or</a:t>
            </a:r>
            <a:r>
              <a:rPr lang="x-none" sz="2400" dirty="0" smtClean="0">
                <a:solidFill>
                  <a:srgbClr val="FFFF00"/>
                </a:solidFill>
              </a:rPr>
              <a:t>ž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Klemanso</a:t>
            </a:r>
            <a:r>
              <a:rPr lang="x-none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/>
              <a:t>(</a:t>
            </a:r>
            <a:r>
              <a:rPr lang="x-none" sz="2400" dirty="0" smtClean="0"/>
              <a:t> premijer Francuske </a:t>
            </a:r>
            <a:r>
              <a:rPr lang="en-US" sz="2400" dirty="0" smtClean="0"/>
              <a:t>)</a:t>
            </a:r>
          </a:p>
          <a:p>
            <a:pPr marL="58293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x-none" sz="2400" dirty="0" smtClean="0">
                <a:solidFill>
                  <a:srgbClr val="FFFF00"/>
                </a:solidFill>
              </a:rPr>
              <a:t>Vitorijo Orlando </a:t>
            </a:r>
            <a:r>
              <a:rPr lang="x-none" sz="2400" dirty="0" smtClean="0"/>
              <a:t>( premijer </a:t>
            </a:r>
            <a:r>
              <a:rPr lang="x-none" sz="2400" smtClean="0"/>
              <a:t>Italije )</a:t>
            </a:r>
            <a:r>
              <a:rPr lang="sr-Latn-RS" sz="2400" dirty="0" smtClean="0"/>
              <a:t>    </a:t>
            </a:r>
            <a:r>
              <a:rPr lang="x-none" sz="2400" smtClean="0">
                <a:sym typeface="Wingdings" pitchFamily="2" charset="2"/>
              </a:rPr>
              <a:t></a:t>
            </a:r>
            <a:endParaRPr lang="sr-Latn-RS" sz="2400" dirty="0" smtClean="0">
              <a:sym typeface="Wingdings" pitchFamily="2" charset="2"/>
            </a:endParaRPr>
          </a:p>
          <a:p>
            <a:pPr marL="582930" indent="-51435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r-Latn-RS" sz="2400" dirty="0" smtClean="0">
                <a:sym typeface="Wingdings" pitchFamily="2" charset="2"/>
              </a:rPr>
              <a:t>,,</a:t>
            </a:r>
            <a:r>
              <a:rPr lang="sr-Latn-RS" sz="2400" dirty="0" smtClean="0">
                <a:solidFill>
                  <a:srgbClr val="FFFF00"/>
                </a:solidFill>
                <a:sym typeface="Wingdings" pitchFamily="2" charset="2"/>
              </a:rPr>
              <a:t>Versajski poredak</a:t>
            </a:r>
            <a:r>
              <a:rPr lang="sr-Latn-RS" sz="2400" dirty="0" smtClean="0">
                <a:sym typeface="Wingdings" pitchFamily="2" charset="2"/>
              </a:rPr>
              <a:t> </a:t>
            </a:r>
            <a:r>
              <a:rPr lang="sr-Latn-RS" sz="2400" dirty="0" smtClean="0">
                <a:solidFill>
                  <a:srgbClr val="FFFF00"/>
                </a:solidFill>
                <a:sym typeface="Wingdings" pitchFamily="2" charset="2"/>
              </a:rPr>
              <a:t>(sistem)”-</a:t>
            </a:r>
            <a:r>
              <a:rPr lang="sr-Latn-RS" sz="1800" dirty="0" smtClean="0">
                <a:solidFill>
                  <a:srgbClr val="FFFF00"/>
                </a:solidFill>
                <a:sym typeface="Wingdings" pitchFamily="2" charset="2"/>
              </a:rPr>
              <a:t>medjunarodno</a:t>
            </a:r>
          </a:p>
          <a:p>
            <a:pPr marL="582930" indent="-51435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r-Latn-RS" sz="1800" dirty="0" smtClean="0">
                <a:solidFill>
                  <a:srgbClr val="FFFF00"/>
                </a:solidFill>
                <a:sym typeface="Wingdings" pitchFamily="2" charset="2"/>
              </a:rPr>
              <a:t> stanje u Evropi stvoreno u vreme Konferencije  mira</a:t>
            </a:r>
            <a:r>
              <a:rPr lang="sr-Latn-RS" sz="1800" dirty="0" smtClean="0">
                <a:sym typeface="Wingdings" pitchFamily="2" charset="2"/>
              </a:rPr>
              <a:t>;</a:t>
            </a:r>
            <a:endParaRPr lang="x-none" sz="1800" dirty="0" smtClean="0"/>
          </a:p>
          <a:p>
            <a:pPr marL="582930" indent="-51435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x-none" sz="2400" dirty="0" smtClean="0"/>
              <a:t>                   </a:t>
            </a: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sr-Latn-RS" b="1" i="1" dirty="0" smtClean="0"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Bell MT" pitchFamily="18" charset="0"/>
              </a:rPr>
              <a:t/>
            </a:r>
            <a:br>
              <a:rPr lang="sr-Latn-RS" b="1" i="1" dirty="0" smtClean="0"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Bell MT" pitchFamily="18" charset="0"/>
              </a:rPr>
            </a:br>
            <a:r>
              <a:rPr lang="sr-Latn-RS" b="1" i="1" dirty="0" smtClean="0"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Bell MT" pitchFamily="18" charset="0"/>
              </a:rPr>
              <a:t/>
            </a:r>
            <a:br>
              <a:rPr lang="sr-Latn-RS" b="1" i="1" dirty="0" smtClean="0"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Bell MT" pitchFamily="18" charset="0"/>
              </a:rPr>
            </a:br>
            <a:r>
              <a:rPr lang="sr-Latn-RS" b="1" i="1" dirty="0" smtClean="0"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Bell MT" pitchFamily="18" charset="0"/>
              </a:rPr>
              <a:t/>
            </a:r>
            <a:br>
              <a:rPr lang="sr-Latn-RS" b="1" i="1" dirty="0" smtClean="0"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Bell MT" pitchFamily="18" charset="0"/>
              </a:rPr>
            </a:br>
            <a:r>
              <a:rPr lang="sr-Latn-RS" b="1" i="1" dirty="0" smtClean="0"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Bell MT" pitchFamily="18" charset="0"/>
              </a:rPr>
              <a:t/>
            </a:r>
            <a:br>
              <a:rPr lang="sr-Latn-RS" b="1" i="1" dirty="0" smtClean="0"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Bell MT" pitchFamily="18" charset="0"/>
              </a:rPr>
            </a:br>
            <a:r>
              <a:rPr lang="sr-Latn-RS" b="1" i="1" dirty="0" smtClean="0"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Bell MT" pitchFamily="18" charset="0"/>
              </a:rPr>
              <a:t/>
            </a:r>
            <a:br>
              <a:rPr lang="sr-Latn-RS" b="1" i="1" dirty="0" smtClean="0"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Bell MT" pitchFamily="18" charset="0"/>
              </a:rPr>
            </a:br>
            <a:r>
              <a:rPr lang="sr-Latn-RS" b="1" i="1" dirty="0" smtClean="0"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Bell MT" pitchFamily="18" charset="0"/>
              </a:rPr>
              <a:t/>
            </a:r>
            <a:br>
              <a:rPr lang="sr-Latn-RS" b="1" i="1" dirty="0" smtClean="0"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Bell MT" pitchFamily="18" charset="0"/>
              </a:rPr>
            </a:br>
            <a:r>
              <a:rPr lang="en-US" sz="4400" b="1" i="1" dirty="0" err="1" smtClean="0"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Bell MT" pitchFamily="18" charset="0"/>
              </a:rPr>
              <a:t>Versajski</a:t>
            </a:r>
            <a:r>
              <a:rPr lang="en-US" sz="4400" b="1" i="1" dirty="0" smtClean="0"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Bell MT" pitchFamily="18" charset="0"/>
              </a:rPr>
              <a:t> </a:t>
            </a:r>
            <a:r>
              <a:rPr lang="en-US" sz="4400" b="1" i="1" dirty="0" err="1" smtClean="0"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Bell MT" pitchFamily="18" charset="0"/>
              </a:rPr>
              <a:t>mir</a:t>
            </a:r>
            <a:r>
              <a:rPr lang="sr-Cyrl-R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Latn-R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r-Latn-R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Cyrl-R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1919/1920</a:t>
            </a:r>
            <a:r>
              <a:rPr lang="sr-Cyrl-RS" sz="4000" b="1" dirty="0" smtClean="0">
                <a:solidFill>
                  <a:srgbClr val="FFFF00"/>
                </a:solidFill>
              </a:rPr>
              <a:t>.</a:t>
            </a:r>
            <a:endParaRPr lang="en-US" sz="4000" b="1" i="1" dirty="0">
              <a:solidFill>
                <a:srgbClr val="FFFF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  <a:reflection blurRad="6350" stA="50000" endA="300" endPos="50000" dist="29997" dir="5400000" sy="-100000" algn="bl" rotWithShape="0"/>
              </a:effectLst>
              <a:latin typeface="Bell MT" pitchFamily="18" charset="0"/>
            </a:endParaRPr>
          </a:p>
        </p:txBody>
      </p:sp>
      <p:pic>
        <p:nvPicPr>
          <p:cNvPr id="9220" name="Picture 3" descr="C:\Users\Branchez\Desktop\woodrow-wilson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2924944"/>
            <a:ext cx="1656184" cy="1856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941168"/>
            <a:ext cx="1656184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915816" y="1556792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Velika četvorka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1506" name="Picture 2" descr="https://upload.wikimedia.org/wikipedia/commons/thumb/5/5a/Big_four.jpg/350px-Big_fou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88640"/>
            <a:ext cx="3333750" cy="2562226"/>
          </a:xfrm>
          <a:prstGeom prst="rect">
            <a:avLst/>
          </a:prstGeom>
          <a:noFill/>
        </p:spPr>
      </p:pic>
      <p:sp>
        <p:nvSpPr>
          <p:cNvPr id="9" name="Right Arrow 8"/>
          <p:cNvSpPr/>
          <p:nvPr/>
        </p:nvSpPr>
        <p:spPr>
          <a:xfrm>
            <a:off x="4860032" y="1700808"/>
            <a:ext cx="504056" cy="144016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23184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Versajski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Nemačkom</a:t>
            </a:r>
            <a:r>
              <a:rPr lang="sr-Latn-R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28.06.1919</a:t>
            </a:r>
            <a:r>
              <a:rPr lang="sr-Latn-RS" dirty="0" smtClean="0"/>
              <a:t>.</a:t>
            </a:r>
            <a:r>
              <a:rPr lang="sr-Latn-RS" sz="1800" dirty="0" smtClean="0"/>
              <a:t> </a:t>
            </a:r>
            <a:r>
              <a:rPr lang="sr-Latn-RS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Dvorani ogledala</a:t>
            </a:r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dirty="0" err="1" smtClean="0"/>
              <a:t>Senžermenski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Austrijom</a:t>
            </a:r>
            <a:endParaRPr lang="en-US" dirty="0" smtClean="0"/>
          </a:p>
          <a:p>
            <a:pPr eaLnBrk="1" hangingPunct="1">
              <a:buFont typeface="Wingdings" pitchFamily="2" charset="2"/>
              <a:buChar char="§"/>
            </a:pPr>
            <a:r>
              <a:rPr lang="en-US" dirty="0" err="1" smtClean="0"/>
              <a:t>Trijanonski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Mađarskom</a:t>
            </a:r>
            <a:r>
              <a:rPr lang="en-US" dirty="0" smtClean="0"/>
              <a:t>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dirty="0" err="1" smtClean="0"/>
              <a:t>Nejski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Bugarskom</a:t>
            </a:r>
            <a:r>
              <a:rPr lang="en-US" dirty="0" smtClean="0"/>
              <a:t> </a:t>
            </a:r>
            <a:endParaRPr lang="sr-Latn-RS" dirty="0" smtClean="0"/>
          </a:p>
          <a:p>
            <a:pPr eaLnBrk="1" hangingPunct="1">
              <a:buFont typeface="Wingdings" pitchFamily="2" charset="2"/>
              <a:buChar char="§"/>
            </a:pPr>
            <a:r>
              <a:rPr lang="sr-Latn-RS" dirty="0" smtClean="0"/>
              <a:t>Rapalski ugovor sa Italijom</a:t>
            </a:r>
            <a:endParaRPr lang="en-US" dirty="0" smtClean="0"/>
          </a:p>
          <a:p>
            <a:pPr eaLnBrk="1" hangingPunct="1">
              <a:buFont typeface="Wingdings" pitchFamily="2" charset="2"/>
              <a:buChar char="§"/>
            </a:pPr>
            <a:r>
              <a:rPr lang="en-US" dirty="0" err="1" smtClean="0"/>
              <a:t>Sporazum</a:t>
            </a:r>
            <a:r>
              <a:rPr lang="en-US" dirty="0" smtClean="0"/>
              <a:t> u </a:t>
            </a:r>
            <a:r>
              <a:rPr lang="en-US" dirty="0" err="1" smtClean="0"/>
              <a:t>Sevru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Turskom</a:t>
            </a:r>
            <a:r>
              <a:rPr lang="en-US" dirty="0" smtClean="0"/>
              <a:t> 1920. (</a:t>
            </a:r>
            <a:r>
              <a:rPr lang="en-US" dirty="0" err="1" smtClean="0"/>
              <a:t>koji</a:t>
            </a:r>
            <a:r>
              <a:rPr lang="en-US" dirty="0" smtClean="0"/>
              <a:t> je </a:t>
            </a:r>
            <a:r>
              <a:rPr lang="en-US" dirty="0" err="1" smtClean="0"/>
              <a:t>ostao</a:t>
            </a:r>
            <a:r>
              <a:rPr lang="en-US" dirty="0" smtClean="0"/>
              <a:t> </a:t>
            </a:r>
            <a:r>
              <a:rPr lang="en-US" dirty="0" err="1" smtClean="0"/>
              <a:t>neprimenjen</a:t>
            </a:r>
            <a:r>
              <a:rPr lang="en-US" dirty="0" smtClean="0"/>
              <a:t> </a:t>
            </a:r>
            <a:r>
              <a:rPr lang="en-US" dirty="0" err="1" smtClean="0"/>
              <a:t>zbog</a:t>
            </a:r>
            <a:r>
              <a:rPr lang="en-US" dirty="0" smtClean="0"/>
              <a:t> </a:t>
            </a:r>
            <a:r>
              <a:rPr lang="en-US" dirty="0" err="1" smtClean="0"/>
              <a:t>sukoba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Grčkom</a:t>
            </a:r>
            <a:r>
              <a:rPr lang="en-US" dirty="0" smtClean="0"/>
              <a:t>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dirty="0" smtClean="0"/>
              <a:t>1923. </a:t>
            </a:r>
            <a:r>
              <a:rPr lang="en-US" dirty="0" err="1" smtClean="0"/>
              <a:t>rešena</a:t>
            </a:r>
            <a:r>
              <a:rPr lang="en-US" dirty="0" smtClean="0"/>
              <a:t> </a:t>
            </a:r>
            <a:r>
              <a:rPr lang="en-US" dirty="0" err="1" smtClean="0"/>
              <a:t>sporna</a:t>
            </a:r>
            <a:r>
              <a:rPr lang="en-US" dirty="0" smtClean="0"/>
              <a:t> </a:t>
            </a:r>
            <a:r>
              <a:rPr lang="en-US" dirty="0" err="1" smtClean="0"/>
              <a:t>pitanja</a:t>
            </a:r>
            <a:r>
              <a:rPr lang="en-US" dirty="0" smtClean="0"/>
              <a:t> u </a:t>
            </a:r>
            <a:r>
              <a:rPr lang="en-US" dirty="0" err="1" smtClean="0"/>
              <a:t>Lozanskom</a:t>
            </a:r>
            <a:r>
              <a:rPr lang="en-US" dirty="0" smtClean="0"/>
              <a:t> </a:t>
            </a:r>
            <a:r>
              <a:rPr lang="en-US" dirty="0" err="1" smtClean="0"/>
              <a:t>sporazum</a:t>
            </a:r>
            <a:r>
              <a:rPr lang="sr-Cyrl-RS" sz="2000" dirty="0" smtClean="0"/>
              <a:t>(</a:t>
            </a:r>
            <a:r>
              <a:rPr lang="sr-Latn-RS" sz="2000" dirty="0" smtClean="0"/>
              <a:t>Grci da se evakuišu iz Male Azije)</a:t>
            </a:r>
            <a:endParaRPr lang="en-US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x-none" dirty="0" smtClean="0">
                <a:solidFill>
                  <a:srgbClr val="FFFF00"/>
                </a:solidFill>
              </a:rPr>
              <a:t>Zaključeni su sporazumi: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1412776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U</a:t>
            </a:r>
            <a:r>
              <a:rPr lang="sr-Latn-RS" dirty="0" smtClean="0">
                <a:latin typeface="+mj-lt"/>
              </a:rPr>
              <a:t> pariskim dvorcima: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buFont typeface="Wingdings" pitchFamily="2" charset="2"/>
              <a:buChar char="v"/>
            </a:pPr>
            <a:r>
              <a:rPr lang="en-US" dirty="0" smtClean="0"/>
              <a:t>Car </a:t>
            </a:r>
            <a:r>
              <a:rPr lang="en-US" dirty="0" err="1" smtClean="0"/>
              <a:t>Vilhelm</a:t>
            </a:r>
            <a:r>
              <a:rPr lang="en-US" dirty="0" smtClean="0"/>
              <a:t> II </a:t>
            </a:r>
            <a:r>
              <a:rPr lang="en-US" dirty="0" err="1" smtClean="0"/>
              <a:t>proglašen</a:t>
            </a:r>
            <a:r>
              <a:rPr lang="en-US" dirty="0" smtClean="0"/>
              <a:t> </a:t>
            </a:r>
            <a:r>
              <a:rPr lang="en-US" dirty="0" err="1" smtClean="0"/>
              <a:t>ratnim</a:t>
            </a:r>
            <a:r>
              <a:rPr lang="en-US" dirty="0" smtClean="0"/>
              <a:t> </a:t>
            </a:r>
            <a:r>
              <a:rPr lang="en-US" dirty="0" err="1" smtClean="0"/>
              <a:t>zločincem</a:t>
            </a:r>
            <a:endParaRPr lang="en-US" dirty="0" smtClean="0"/>
          </a:p>
          <a:p>
            <a:pPr eaLnBrk="1" hangingPunct="1">
              <a:buFont typeface="Wingdings" pitchFamily="2" charset="2"/>
              <a:buChar char="v"/>
            </a:pPr>
            <a:r>
              <a:rPr lang="en-US" dirty="0" err="1" smtClean="0"/>
              <a:t>Nemačkoj</a:t>
            </a:r>
            <a:r>
              <a:rPr lang="en-US" dirty="0" smtClean="0"/>
              <a:t> </a:t>
            </a:r>
            <a:r>
              <a:rPr lang="en-US" dirty="0" err="1" smtClean="0"/>
              <a:t>oduzete</a:t>
            </a:r>
            <a:r>
              <a:rPr lang="en-US" dirty="0" smtClean="0"/>
              <a:t> </a:t>
            </a:r>
            <a:r>
              <a:rPr lang="en-US" dirty="0" err="1" smtClean="0"/>
              <a:t>kolonije</a:t>
            </a:r>
            <a:endParaRPr lang="en-US" dirty="0" smtClean="0"/>
          </a:p>
          <a:p>
            <a:pPr eaLnBrk="1" hangingPunct="1">
              <a:buFont typeface="Wingdings" pitchFamily="2" charset="2"/>
              <a:buChar char="v"/>
            </a:pPr>
            <a:r>
              <a:rPr lang="en-US" dirty="0" err="1" smtClean="0"/>
              <a:t>Alzas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Loren</a:t>
            </a:r>
            <a:r>
              <a:rPr lang="sr-Latn-RS" dirty="0" smtClean="0"/>
              <a:t>a</a:t>
            </a:r>
            <a:r>
              <a:rPr lang="en-US" dirty="0" smtClean="0"/>
              <a:t> </a:t>
            </a:r>
            <a:r>
              <a:rPr lang="en-US" dirty="0" err="1" smtClean="0"/>
              <a:t>vraćene</a:t>
            </a:r>
            <a:r>
              <a:rPr lang="en-US" dirty="0" smtClean="0"/>
              <a:t> </a:t>
            </a:r>
            <a:r>
              <a:rPr lang="en-US" dirty="0" err="1" smtClean="0"/>
              <a:t>Francuskoj</a:t>
            </a:r>
            <a:r>
              <a:rPr lang="en-US" dirty="0" smtClean="0"/>
              <a:t> </a:t>
            </a:r>
            <a:endParaRPr lang="sr-Latn-RS" dirty="0" smtClean="0"/>
          </a:p>
          <a:p>
            <a:pPr eaLnBrk="1" hangingPunct="1">
              <a:buFont typeface="Wingdings" pitchFamily="2" charset="2"/>
              <a:buChar char="v"/>
            </a:pPr>
            <a:r>
              <a:rPr lang="sr-Latn-RS" dirty="0" smtClean="0"/>
              <a:t>Sar i Rur se ustupaju Francuskoj na 15 godina</a:t>
            </a:r>
            <a:endParaRPr lang="en-US" dirty="0" smtClean="0"/>
          </a:p>
          <a:p>
            <a:pPr eaLnBrk="1" hangingPunct="1">
              <a:buFont typeface="Wingdings" pitchFamily="2" charset="2"/>
              <a:buChar char="v"/>
            </a:pPr>
            <a:r>
              <a:rPr lang="en-US" dirty="0" err="1" smtClean="0"/>
              <a:t>Delovi</a:t>
            </a:r>
            <a:r>
              <a:rPr lang="en-US" dirty="0" smtClean="0"/>
              <a:t> </a:t>
            </a:r>
            <a:r>
              <a:rPr lang="en-US" dirty="0" err="1" smtClean="0"/>
              <a:t>istočne</a:t>
            </a:r>
            <a:r>
              <a:rPr lang="en-US" dirty="0" smtClean="0"/>
              <a:t> </a:t>
            </a:r>
            <a:r>
              <a:rPr lang="en-US" dirty="0" err="1" smtClean="0"/>
              <a:t>Nemačke</a:t>
            </a:r>
            <a:r>
              <a:rPr lang="en-US" dirty="0" smtClean="0"/>
              <a:t> </a:t>
            </a:r>
            <a:r>
              <a:rPr lang="en-US" dirty="0" err="1" smtClean="0"/>
              <a:t>pripojeni</a:t>
            </a:r>
            <a:r>
              <a:rPr lang="en-US" dirty="0" smtClean="0"/>
              <a:t> </a:t>
            </a:r>
            <a:r>
              <a:rPr lang="en-US" dirty="0" err="1" smtClean="0"/>
              <a:t>Poljskoj</a:t>
            </a:r>
            <a:endParaRPr lang="en-US" dirty="0" smtClean="0"/>
          </a:p>
          <a:p>
            <a:pPr eaLnBrk="1" hangingPunct="1">
              <a:buFont typeface="Wingdings" pitchFamily="2" charset="2"/>
              <a:buChar char="v"/>
            </a:pPr>
            <a:r>
              <a:rPr lang="en-US" b="1" dirty="0" err="1" smtClean="0"/>
              <a:t>Demilitarizovanje</a:t>
            </a:r>
            <a:r>
              <a:rPr lang="en-US" dirty="0" smtClean="0"/>
              <a:t> </a:t>
            </a:r>
            <a:r>
              <a:rPr lang="en-US" dirty="0" err="1" smtClean="0"/>
              <a:t>Rajnske</a:t>
            </a:r>
            <a:r>
              <a:rPr lang="en-US" dirty="0" smtClean="0"/>
              <a:t> </a:t>
            </a:r>
            <a:r>
              <a:rPr lang="en-US" dirty="0" err="1" smtClean="0"/>
              <a:t>oblasti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100.000 </a:t>
            </a:r>
            <a:r>
              <a:rPr lang="en-US" dirty="0" err="1" smtClean="0"/>
              <a:t>vojnika</a:t>
            </a:r>
            <a:r>
              <a:rPr lang="en-US" dirty="0" smtClean="0"/>
              <a:t> </a:t>
            </a:r>
            <a:endParaRPr lang="sr-Latn-RS" dirty="0" smtClean="0"/>
          </a:p>
          <a:p>
            <a:pPr eaLnBrk="1" hangingPunct="1">
              <a:buNone/>
            </a:pPr>
            <a:r>
              <a:rPr lang="en-US" dirty="0" smtClean="0"/>
              <a:t>( </a:t>
            </a:r>
            <a:r>
              <a:rPr lang="en-US" dirty="0" err="1" smtClean="0"/>
              <a:t>posle</a:t>
            </a:r>
            <a:r>
              <a:rPr lang="en-US" dirty="0" smtClean="0"/>
              <a:t> </a:t>
            </a:r>
            <a:r>
              <a:rPr lang="en-US" dirty="0" err="1" smtClean="0"/>
              <a:t>bekstva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Nemačka</a:t>
            </a:r>
            <a:r>
              <a:rPr lang="en-US" dirty="0" smtClean="0"/>
              <a:t> </a:t>
            </a:r>
            <a:r>
              <a:rPr lang="en-US" dirty="0" err="1" smtClean="0"/>
              <a:t>postaje</a:t>
            </a:r>
            <a:r>
              <a:rPr lang="en-US" dirty="0" smtClean="0"/>
              <a:t> </a:t>
            </a:r>
            <a:r>
              <a:rPr lang="en-US" dirty="0" err="1" smtClean="0"/>
              <a:t>republika</a:t>
            </a:r>
            <a:r>
              <a:rPr lang="en-US" dirty="0" smtClean="0"/>
              <a:t>) 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dirty="0" smtClean="0"/>
              <a:t>Luka </a:t>
            </a:r>
            <a:r>
              <a:rPr lang="en-US" dirty="0" err="1" smtClean="0"/>
              <a:t>i</a:t>
            </a:r>
            <a:r>
              <a:rPr lang="en-US" dirty="0" smtClean="0"/>
              <a:t> grad </a:t>
            </a:r>
            <a:r>
              <a:rPr lang="en-US" dirty="0" err="1" smtClean="0"/>
              <a:t>Danci</a:t>
            </a:r>
            <a:r>
              <a:rPr lang="sr-Latn-ME" smtClean="0"/>
              <a:t>n</a:t>
            </a:r>
            <a:r>
              <a:rPr lang="en-US" smtClean="0"/>
              <a:t>g </a:t>
            </a:r>
            <a:r>
              <a:rPr lang="en-US" dirty="0" err="1" smtClean="0"/>
              <a:t>proglašen</a:t>
            </a:r>
            <a:r>
              <a:rPr lang="en-US" dirty="0" smtClean="0"/>
              <a:t> </a:t>
            </a:r>
            <a:r>
              <a:rPr lang="en-US" dirty="0" err="1" smtClean="0"/>
              <a:t>slobodnim</a:t>
            </a:r>
            <a:r>
              <a:rPr lang="en-US" dirty="0" smtClean="0"/>
              <a:t> </a:t>
            </a:r>
            <a:r>
              <a:rPr lang="en-US" dirty="0" err="1" smtClean="0"/>
              <a:t>gradom</a:t>
            </a:r>
            <a:r>
              <a:rPr lang="en-US" dirty="0" smtClean="0"/>
              <a:t> pod </a:t>
            </a:r>
            <a:r>
              <a:rPr lang="en-US" dirty="0" err="1" smtClean="0"/>
              <a:t>upravom</a:t>
            </a:r>
            <a:r>
              <a:rPr lang="en-US" dirty="0" smtClean="0"/>
              <a:t> </a:t>
            </a:r>
            <a:r>
              <a:rPr lang="en-US" dirty="0" err="1" smtClean="0"/>
              <a:t>Društva</a:t>
            </a:r>
            <a:r>
              <a:rPr lang="en-US" dirty="0" smtClean="0"/>
              <a:t> </a:t>
            </a:r>
            <a:r>
              <a:rPr lang="en-US" dirty="0" err="1" smtClean="0"/>
              <a:t>naroda</a:t>
            </a:r>
            <a:endParaRPr lang="sr-Latn-RS" dirty="0" smtClean="0"/>
          </a:p>
          <a:p>
            <a:pPr eaLnBrk="1" hangingPunct="1">
              <a:buFont typeface="Wingdings" pitchFamily="2" charset="2"/>
              <a:buChar char="v"/>
            </a:pPr>
            <a:r>
              <a:rPr lang="sr-Latn-R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Ishod</a:t>
            </a:r>
            <a:r>
              <a:rPr lang="sr-Latn-RS" dirty="0" smtClean="0"/>
              <a:t>:</a:t>
            </a:r>
            <a:endParaRPr lang="sr-Cyrl-RS" dirty="0" smtClean="0"/>
          </a:p>
          <a:p>
            <a:pPr eaLnBrk="1" hangingPunct="1">
              <a:buFont typeface="Wingdings" pitchFamily="2" charset="2"/>
              <a:buChar char="v"/>
            </a:pPr>
            <a:r>
              <a:rPr lang="sr-Latn-RS" dirty="0" smtClean="0">
                <a:solidFill>
                  <a:srgbClr val="FFFF00"/>
                </a:solidFill>
              </a:rPr>
              <a:t>Nemačka ga smatra nepravednim i ponižavajućim , predvodi grupu nezadovoljnih –revizionističkih država: Mađarska, Bugarska, Italija;</a:t>
            </a:r>
            <a:endParaRPr lang="sr-Cyrl-RS" dirty="0" smtClean="0">
              <a:solidFill>
                <a:srgbClr val="FFFF00"/>
              </a:solidFill>
            </a:endParaRPr>
          </a:p>
          <a:p>
            <a:pPr eaLnBrk="1" hangingPunct="1">
              <a:buFont typeface="Wingdings" pitchFamily="2" charset="2"/>
              <a:buChar char="v"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52400"/>
            <a:ext cx="8435280" cy="1219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sr-Latn-RS" dirty="0" smtClean="0">
                <a:solidFill>
                  <a:srgbClr val="FFFF00"/>
                </a:solidFill>
              </a:rPr>
              <a:t>Odredbe</a:t>
            </a:r>
            <a:r>
              <a:rPr lang="x-none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Versajsk</a:t>
            </a:r>
            <a:r>
              <a:rPr lang="sr-Latn-RS" dirty="0" smtClean="0">
                <a:solidFill>
                  <a:srgbClr val="FFFF00"/>
                </a:solidFill>
              </a:rPr>
              <a:t>og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x-none" smtClean="0">
                <a:solidFill>
                  <a:srgbClr val="FFFF00"/>
                </a:solidFill>
              </a:rPr>
              <a:t>mira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sa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Nemačkom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x-none" smtClean="0">
                <a:solidFill>
                  <a:schemeClr val="tx2">
                    <a:satMod val="200000"/>
                  </a:schemeClr>
                </a:solidFill>
              </a:rPr>
              <a:t>: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04800"/>
            <a:ext cx="81262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 smtClean="0">
                <a:solidFill>
                  <a:srgbClr val="FFFF00"/>
                </a:solidFill>
              </a:rPr>
              <a:t>Последице рата</a:t>
            </a:r>
            <a:r>
              <a:rPr lang="sr-Latn-RS" sz="3200" b="1" dirty="0" smtClean="0">
                <a:solidFill>
                  <a:srgbClr val="FFFF00"/>
                </a:solidFill>
              </a:rPr>
              <a:t>-</a:t>
            </a:r>
            <a:r>
              <a:rPr lang="sr-Cyrl-RS" sz="3200" b="1" dirty="0" smtClean="0">
                <a:solidFill>
                  <a:srgbClr val="FFFF00"/>
                </a:solidFill>
              </a:rPr>
              <a:t>мировних споразума:</a:t>
            </a:r>
          </a:p>
          <a:p>
            <a:endParaRPr lang="sr-Cyrl-RS" sz="3200" b="1" dirty="0" smtClean="0">
              <a:solidFill>
                <a:schemeClr val="bg1"/>
              </a:solidFill>
            </a:endParaRPr>
          </a:p>
          <a:p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980728"/>
            <a:ext cx="830580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CS" sz="2400" b="1" dirty="0" smtClean="0"/>
              <a:t>Н</a:t>
            </a:r>
            <a:r>
              <a:rPr lang="sr-Cyrl-RS" sz="2400" b="1" dirty="0" smtClean="0"/>
              <a:t>естанак 4 царстава:Руско, Немачко, А-У и Турск</a:t>
            </a:r>
            <a:r>
              <a:rPr lang="sr-Latn-RS" sz="2400" b="1" dirty="0" smtClean="0"/>
              <a:t>o</a:t>
            </a:r>
            <a:endParaRPr lang="sr-Cyrl-RS" sz="2400" b="1" dirty="0" smtClean="0"/>
          </a:p>
          <a:p>
            <a:pPr>
              <a:buFont typeface="Arial" pitchFamily="34" charset="0"/>
              <a:buChar char="•"/>
            </a:pPr>
            <a:r>
              <a:rPr lang="sr-Cyrl-RS" sz="2400" b="1" dirty="0" smtClean="0"/>
              <a:t> Настанак:Пољске, Финске,Летоније, Литваније, Естоније, Чехословачке, Краљевине СХС</a:t>
            </a:r>
          </a:p>
          <a:p>
            <a:pPr>
              <a:buFont typeface="Arial" pitchFamily="34" charset="0"/>
              <a:buChar char="•"/>
            </a:pPr>
            <a:r>
              <a:rPr lang="sr-Cyrl-RS" sz="2400" b="1" dirty="0" smtClean="0"/>
              <a:t>Надмоћ САД у свету </a:t>
            </a:r>
          </a:p>
          <a:p>
            <a:pPr>
              <a:buFont typeface="Arial" pitchFamily="34" charset="0"/>
              <a:buChar char="•"/>
            </a:pPr>
            <a:r>
              <a:rPr lang="sr-Cyrl-RS" sz="2400" b="1" dirty="0" smtClean="0"/>
              <a:t>Насупрот капитализму-</a:t>
            </a:r>
            <a:r>
              <a:rPr lang="sr-Cyrl-RS" sz="2400" b="1" dirty="0" smtClean="0">
                <a:solidFill>
                  <a:srgbClr val="FFFF00"/>
                </a:solidFill>
              </a:rPr>
              <a:t>социјализам</a:t>
            </a:r>
          </a:p>
          <a:p>
            <a:pPr>
              <a:buFont typeface="Arial" pitchFamily="34" charset="0"/>
              <a:buChar char="•"/>
            </a:pPr>
            <a:r>
              <a:rPr lang="sr-Cyrl-RS" sz="2400" b="1" dirty="0" smtClean="0"/>
              <a:t>Сукобљавање 3 различите политичке иде</a:t>
            </a:r>
            <a:r>
              <a:rPr lang="sr-Latn-RS" sz="2400" b="1" dirty="0" smtClean="0"/>
              <a:t>o</a:t>
            </a:r>
            <a:r>
              <a:rPr lang="sr-Cyrl-RS" sz="2400" b="1" dirty="0" smtClean="0"/>
              <a:t>логије у Европи:</a:t>
            </a:r>
            <a:r>
              <a:rPr lang="sr-Latn-RS" sz="2400" b="1" dirty="0" smtClean="0"/>
              <a:t> </a:t>
            </a:r>
            <a:r>
              <a:rPr lang="sr-Cyrl-CS" sz="2400" b="1" dirty="0" smtClean="0">
                <a:solidFill>
                  <a:srgbClr val="FFFF00"/>
                </a:solidFill>
              </a:rPr>
              <a:t>л</a:t>
            </a:r>
            <a:r>
              <a:rPr lang="sr-Cyrl-RS" sz="2400" b="1" dirty="0" smtClean="0">
                <a:solidFill>
                  <a:srgbClr val="FFFF00"/>
                </a:solidFill>
              </a:rPr>
              <a:t>иберализам, комунизам и фашизам</a:t>
            </a:r>
          </a:p>
          <a:p>
            <a:pPr>
              <a:buFont typeface="Arial" pitchFamily="34" charset="0"/>
              <a:buChar char="•"/>
            </a:pPr>
            <a:r>
              <a:rPr lang="sr-Cyrl-RS" sz="2400" b="1" dirty="0" smtClean="0"/>
              <a:t>Европу захвата </a:t>
            </a:r>
            <a:r>
              <a:rPr lang="sr-Cyrl-RS" sz="2400" b="1" dirty="0" smtClean="0">
                <a:solidFill>
                  <a:srgbClr val="FFFF00"/>
                </a:solidFill>
              </a:rPr>
              <a:t>страх од</a:t>
            </a:r>
            <a:r>
              <a:rPr lang="sr-Cyrl-RS" sz="2400" b="1" dirty="0" smtClean="0"/>
              <a:t> социјалистичке револуције</a:t>
            </a:r>
            <a:r>
              <a:rPr lang="sr-Latn-RS" sz="2400" b="1" dirty="0" smtClean="0"/>
              <a:t> -,,</a:t>
            </a:r>
            <a:r>
              <a:rPr lang="sr-Cyrl-RS" sz="2400" b="1" dirty="0" smtClean="0">
                <a:solidFill>
                  <a:srgbClr val="FFFF00"/>
                </a:solidFill>
              </a:rPr>
              <a:t>бољшевизма</a:t>
            </a:r>
            <a:r>
              <a:rPr lang="sr-Cyrl-RS" sz="2400" b="1" dirty="0" smtClean="0"/>
              <a:t>”</a:t>
            </a:r>
          </a:p>
          <a:p>
            <a:pPr>
              <a:buFont typeface="Arial" pitchFamily="34" charset="0"/>
              <a:buChar char="•"/>
            </a:pPr>
            <a:r>
              <a:rPr lang="sr-Cyrl-RS" sz="2400" b="1" dirty="0" smtClean="0">
                <a:solidFill>
                  <a:srgbClr val="FFFF00"/>
                </a:solidFill>
              </a:rPr>
              <a:t>Подела на победнике и поражене</a:t>
            </a:r>
          </a:p>
          <a:p>
            <a:pPr>
              <a:buFont typeface="Arial" pitchFamily="34" charset="0"/>
              <a:buChar char="•"/>
            </a:pPr>
            <a:r>
              <a:rPr lang="sr-Cyrl-RS" sz="2200" b="1" dirty="0" smtClean="0"/>
              <a:t>Силе победнице су сматрале да поражене државе треба да буду кажњене а оне награђене док су поражене сматрале да је то неправедно и захтевале ревизију мировних уговора.</a:t>
            </a:r>
            <a:endParaRPr lang="sr-Latn-RS" sz="2200" b="1" dirty="0" smtClean="0"/>
          </a:p>
          <a:p>
            <a:pPr>
              <a:buFont typeface="Arial" pitchFamily="34" charset="0"/>
              <a:buChar char="•"/>
            </a:pPr>
            <a:r>
              <a:rPr lang="sr-Cyrl-RS" sz="2200" b="1" dirty="0" smtClean="0"/>
              <a:t>Вилсон се залагао за праведна решења и право народа на самоопредељење</a:t>
            </a:r>
          </a:p>
          <a:p>
            <a:endParaRPr lang="sr-Cyrl-RS" sz="26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.slidesharecdn.com/wwi-111101142812-phpapp02/95/wwi-15-728.jpg?cb=13201759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8712968" cy="56326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31640" y="260648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800" b="1" dirty="0" smtClean="0"/>
              <a:t>Карта Европа после Париске мировне конференције=Версајски поредак</a:t>
            </a:r>
            <a:endParaRPr lang="en-US" sz="2800" b="1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964488" cy="5303614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/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ili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</a:t>
            </a:r>
            <a:r>
              <a:rPr lang="hr-H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štvo n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aroda</a:t>
            </a:r>
            <a:r>
              <a:rPr lang="hr-HR" sz="3200" dirty="0" smtClean="0">
                <a:solidFill>
                  <a:srgbClr val="FFFF00"/>
                </a:solidFill>
              </a:rPr>
              <a:t>-čuva mir u svetu </a:t>
            </a:r>
            <a:r>
              <a:rPr lang="sr-Latn-RS" sz="3200" dirty="0" smtClean="0">
                <a:solidFill>
                  <a:srgbClr val="FFFF00"/>
                </a:solidFill>
              </a:rPr>
              <a:t>(</a:t>
            </a:r>
            <a:r>
              <a:rPr lang="sr-Latn-RS" dirty="0" smtClean="0">
                <a:solidFill>
                  <a:srgbClr val="FFFF00"/>
                </a:solidFill>
              </a:rPr>
              <a:t>Versajski poredak</a:t>
            </a:r>
            <a:r>
              <a:rPr lang="sr-Latn-RS" sz="3200" dirty="0" smtClean="0">
                <a:solidFill>
                  <a:srgbClr val="FFFF00"/>
                </a:solidFill>
              </a:rPr>
              <a:t>)</a:t>
            </a:r>
            <a:endParaRPr lang="sr-Cyrl-RS" sz="3200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sr-Cyrl-RS" sz="3200" dirty="0" smtClean="0"/>
              <a:t>,,</a:t>
            </a:r>
            <a:r>
              <a:rPr lang="sr-Latn-R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Savez bez mača</a:t>
            </a:r>
            <a:r>
              <a:rPr lang="sr-Latn-RS" sz="3200" dirty="0" smtClean="0"/>
              <a:t>”</a:t>
            </a:r>
            <a:endParaRPr lang="hr-HR" sz="3200" dirty="0" smtClean="0"/>
          </a:p>
          <a:p>
            <a:pPr eaLnBrk="1" hangingPunct="1"/>
            <a:r>
              <a:rPr lang="hr-HR" sz="3200" dirty="0" smtClean="0">
                <a:solidFill>
                  <a:srgbClr val="FFFF00"/>
                </a:solidFill>
              </a:rPr>
              <a:t>Osnovana </a:t>
            </a:r>
            <a:r>
              <a:rPr lang="hr-HR" sz="2800" dirty="0" smtClean="0">
                <a:solidFill>
                  <a:srgbClr val="FFFF00"/>
                </a:solidFill>
              </a:rPr>
              <a:t>1919</a:t>
            </a:r>
            <a:r>
              <a:rPr lang="hr-HR" sz="3200" dirty="0" smtClean="0">
                <a:solidFill>
                  <a:srgbClr val="FFFF00"/>
                </a:solidFill>
              </a:rPr>
              <a:t>,počela sa radom 1920</a:t>
            </a:r>
            <a:r>
              <a:rPr lang="sr-Cyrl-RS" sz="3200" dirty="0" smtClean="0">
                <a:solidFill>
                  <a:srgbClr val="FFFF00"/>
                </a:solidFill>
              </a:rPr>
              <a:t>,</a:t>
            </a:r>
            <a:r>
              <a:rPr lang="hr-HR" sz="3200" dirty="0" smtClean="0">
                <a:solidFill>
                  <a:srgbClr val="FFFF00"/>
                </a:solidFill>
              </a:rPr>
              <a:t>u Ženevi</a:t>
            </a:r>
          </a:p>
          <a:p>
            <a:pPr eaLnBrk="1" hangingPunct="1"/>
            <a:r>
              <a:rPr lang="hr-HR" sz="3200" dirty="0" smtClean="0"/>
              <a:t>Na predlog Vudroa Vilsona-60 država, bez SAD.</a:t>
            </a:r>
          </a:p>
          <a:p>
            <a:pPr eaLnBrk="1" hangingPunct="1"/>
            <a:r>
              <a:rPr lang="hr-HR" sz="3200" dirty="0" smtClean="0"/>
              <a:t>Nemačka ušla 1924,napustila 1933.Japan napušta 1933.</a:t>
            </a:r>
          </a:p>
          <a:p>
            <a:pPr eaLnBrk="1" hangingPunct="1"/>
            <a:r>
              <a:rPr lang="hr-HR" sz="3200" dirty="0" smtClean="0"/>
              <a:t>SSSR pristupa 1934.</a:t>
            </a:r>
            <a:endParaRPr lang="en-US" sz="3200" dirty="0" smtClean="0"/>
          </a:p>
          <a:p>
            <a:pPr eaLnBrk="1" hangingPunct="1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Stalni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sud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međunarodno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pravo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200" dirty="0" smtClean="0"/>
              <a:t>    (</a:t>
            </a:r>
            <a:r>
              <a:rPr lang="en-US" sz="3200" dirty="0" err="1" smtClean="0"/>
              <a:t>kasnije</a:t>
            </a:r>
            <a:r>
              <a:rPr lang="en-US" sz="3200" dirty="0" smtClean="0"/>
              <a:t> </a:t>
            </a:r>
            <a:r>
              <a:rPr lang="en-US" sz="3200" dirty="0" err="1" smtClean="0"/>
              <a:t>Međunarodni</a:t>
            </a:r>
            <a:r>
              <a:rPr lang="en-US" sz="3200" dirty="0" smtClean="0"/>
              <a:t> </a:t>
            </a:r>
            <a:r>
              <a:rPr lang="en-US" sz="3200" dirty="0" err="1" smtClean="0"/>
              <a:t>sud</a:t>
            </a:r>
            <a:r>
              <a:rPr lang="en-US" sz="3200" dirty="0" smtClean="0"/>
              <a:t> </a:t>
            </a:r>
            <a:r>
              <a:rPr lang="en-US" sz="3200" dirty="0" err="1" smtClean="0"/>
              <a:t>pravde</a:t>
            </a:r>
            <a:r>
              <a:rPr lang="en-US" sz="3200" dirty="0" smtClean="0"/>
              <a:t>) </a:t>
            </a:r>
          </a:p>
          <a:p>
            <a:pPr eaLnBrk="1" hangingPunct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25" y="500063"/>
            <a:ext cx="7772400" cy="13573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x-none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Ovim mirom nastale </a:t>
            </a:r>
            <a:r>
              <a:rPr lang="x-none" sz="3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 </a:t>
            </a:r>
            <a:r>
              <a:rPr lang="hr-HR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eđunarodn</a:t>
            </a:r>
            <a:r>
              <a:rPr lang="hr-HR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organizacij</a:t>
            </a:r>
            <a:r>
              <a:rPr lang="hr-HR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e: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3648" y="764704"/>
            <a:ext cx="619268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Latn-R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</a:rPr>
              <a:t>Zemlje liberalne demokratije: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47665" y="2967335"/>
            <a:ext cx="6264695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sr-Latn-RS" sz="4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</a:rPr>
              <a:t>S A D</a:t>
            </a:r>
          </a:p>
          <a:p>
            <a:pPr algn="ctr">
              <a:buFont typeface="Arial" pitchFamily="34" charset="0"/>
              <a:buChar char="•"/>
            </a:pPr>
            <a:r>
              <a:rPr lang="sr-Latn-R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</a:rPr>
              <a:t>Velika Britanija</a:t>
            </a:r>
          </a:p>
          <a:p>
            <a:pPr algn="ctr">
              <a:buFont typeface="Arial" pitchFamily="34" charset="0"/>
              <a:buChar char="•"/>
            </a:pPr>
            <a:r>
              <a:rPr lang="sr-Latn-RS" sz="4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</a:rPr>
              <a:t>Francus</a:t>
            </a:r>
            <a:r>
              <a:rPr lang="sr-Latn-RS" sz="4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</a:rPr>
              <a:t>ka</a:t>
            </a:r>
          </a:p>
          <a:p>
            <a:pPr>
              <a:buFont typeface="Arial" pitchFamily="34" charset="0"/>
              <a:buChar char="•"/>
            </a:pPr>
            <a:endParaRPr lang="en-US" sz="4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1324</TotalTime>
  <Words>1457</Words>
  <Application>Microsoft Office PowerPoint</Application>
  <PresentationFormat>On-screen Show (4:3)</PresentationFormat>
  <Paragraphs>160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Paper</vt:lpstr>
      <vt:lpstr>  Pariska mirovna konferencija  Versajski mir</vt:lpstr>
      <vt:lpstr>Slide 2</vt:lpstr>
      <vt:lpstr>      Versajski mir  1919/1920.</vt:lpstr>
      <vt:lpstr>Zaključeni su sporazumi: </vt:lpstr>
      <vt:lpstr>Odredbe Versajskog mira sa Nemačkom :</vt:lpstr>
      <vt:lpstr>Slide 6</vt:lpstr>
      <vt:lpstr>Slide 7</vt:lpstr>
      <vt:lpstr>Ovim mirom nastale su međunarodne organizacije:  </vt:lpstr>
      <vt:lpstr>Slide 9</vt:lpstr>
      <vt:lpstr>Slide 10</vt:lpstr>
      <vt:lpstr>Slide 11</vt:lpstr>
      <vt:lpstr>Slide 12</vt:lpstr>
      <vt:lpstr>       Ekonomska kriza</vt:lpstr>
      <vt:lpstr>   </vt:lpstr>
      <vt:lpstr>Program ekonomske obnove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Stanje na Balkanu 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Mirovna konferencija</dc:title>
  <dc:creator>Branchez</dc:creator>
  <cp:lastModifiedBy>User</cp:lastModifiedBy>
  <cp:revision>192</cp:revision>
  <dcterms:created xsi:type="dcterms:W3CDTF">2011-05-31T12:49:40Z</dcterms:created>
  <dcterms:modified xsi:type="dcterms:W3CDTF">2017-02-13T20:29:06Z</dcterms:modified>
</cp:coreProperties>
</file>